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29"/>
  </p:notesMasterIdLst>
  <p:handoutMasterIdLst>
    <p:handoutMasterId r:id="rId30"/>
  </p:handoutMasterIdLst>
  <p:sldIdLst>
    <p:sldId id="282" r:id="rId2"/>
    <p:sldId id="283" r:id="rId3"/>
    <p:sldId id="334" r:id="rId4"/>
    <p:sldId id="394" r:id="rId5"/>
    <p:sldId id="401" r:id="rId6"/>
    <p:sldId id="359" r:id="rId7"/>
    <p:sldId id="296" r:id="rId8"/>
    <p:sldId id="386" r:id="rId9"/>
    <p:sldId id="365" r:id="rId10"/>
    <p:sldId id="371" r:id="rId11"/>
    <p:sldId id="342" r:id="rId12"/>
    <p:sldId id="372" r:id="rId13"/>
    <p:sldId id="368" r:id="rId14"/>
    <p:sldId id="301" r:id="rId15"/>
    <p:sldId id="369" r:id="rId16"/>
    <p:sldId id="374" r:id="rId17"/>
    <p:sldId id="343" r:id="rId18"/>
    <p:sldId id="377" r:id="rId19"/>
    <p:sldId id="302" r:id="rId20"/>
    <p:sldId id="378" r:id="rId21"/>
    <p:sldId id="404" r:id="rId22"/>
    <p:sldId id="405" r:id="rId23"/>
    <p:sldId id="406" r:id="rId24"/>
    <p:sldId id="403" r:id="rId25"/>
    <p:sldId id="381" r:id="rId26"/>
    <p:sldId id="399" r:id="rId27"/>
    <p:sldId id="402" r:id="rId2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4">
          <p15:clr>
            <a:srgbClr val="A4A3A4"/>
          </p15:clr>
        </p15:guide>
        <p15:guide id="2" orient="horz" pos="1812">
          <p15:clr>
            <a:srgbClr val="A4A3A4"/>
          </p15:clr>
        </p15:guide>
        <p15:guide id="3" orient="horz">
          <p15:clr>
            <a:srgbClr val="A4A3A4"/>
          </p15:clr>
        </p15:guide>
        <p15:guide id="4" orient="horz" pos="1188">
          <p15:clr>
            <a:srgbClr val="A4A3A4"/>
          </p15:clr>
        </p15:guide>
        <p15:guide id="5" orient="horz" pos="2436">
          <p15:clr>
            <a:srgbClr val="A4A3A4"/>
          </p15:clr>
        </p15:guide>
        <p15:guide id="6" pos="240">
          <p15:clr>
            <a:srgbClr val="A4A3A4"/>
          </p15:clr>
        </p15:guide>
        <p15:guide id="7" pos="4944">
          <p15:clr>
            <a:srgbClr val="A4A3A4"/>
          </p15:clr>
        </p15:guide>
        <p15:guide id="8" pos="5472">
          <p15:clr>
            <a:srgbClr val="A4A3A4"/>
          </p15:clr>
        </p15:guide>
        <p15:guide id="9" pos="384">
          <p15:clr>
            <a:srgbClr val="A4A3A4"/>
          </p15:clr>
        </p15:guide>
        <p15:guide id="10" pos="2208">
          <p15:clr>
            <a:srgbClr val="A4A3A4"/>
          </p15:clr>
        </p15:guide>
        <p15:guide id="11" pos="38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0099"/>
    <a:srgbClr val="4F81BD"/>
    <a:srgbClr val="1F4B7D"/>
    <a:srgbClr val="1F497D"/>
    <a:srgbClr val="40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0" d="100"/>
          <a:sy n="80" d="100"/>
        </p:scale>
        <p:origin x="68" y="72"/>
      </p:cViewPr>
      <p:guideLst>
        <p:guide orient="horz" pos="804"/>
        <p:guide orient="horz" pos="1812"/>
        <p:guide orient="horz"/>
        <p:guide orient="horz" pos="1188"/>
        <p:guide orient="horz" pos="2436"/>
        <p:guide pos="240"/>
        <p:guide pos="4944"/>
        <p:guide pos="5472"/>
        <p:guide pos="384"/>
        <p:guide pos="2208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62"/>
    </p:cViewPr>
  </p:sorterViewPr>
  <p:notesViewPr>
    <p:cSldViewPr>
      <p:cViewPr varScale="1">
        <p:scale>
          <a:sx n="50" d="100"/>
          <a:sy n="50" d="100"/>
        </p:scale>
        <p:origin x="2640" y="2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5DD14-19B6-4C17-9105-BC8A5469ADDF}" type="datetimeFigureOut">
              <a:rPr lang="en-IN" smtClean="0"/>
              <a:pPr/>
              <a:t>07-07-2019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CB855-D53C-4605-9AAD-D6D0E852625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8969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DCD69-082C-490E-B2D6-957B6962DA60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04ACE-3B28-4B81-80C4-AF07801707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773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8886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7" name="Google Shape;70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0805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470c098197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470c098197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g470c098197_0_7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6205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470c098197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470c098197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g470c098197_0_7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2451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470c098197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470c098197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g470c098197_0_7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610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7" name="Google Shape;70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720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0" name="Google Shape;4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5958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470c098197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470c098197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470c098197_0_6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8387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5331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470c098197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470c098197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0" name="Google Shape;430;g470c098197_0_5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7138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6500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04ACE-3B28-4B81-80C4-AF078017078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91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7967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70c098197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470c098197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6" name="Google Shape;666;g470c098197_0_7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9618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81000" y="1657350"/>
            <a:ext cx="7924800" cy="792956"/>
          </a:xfrm>
          <a:prstGeom prst="rect">
            <a:avLst/>
          </a:prstGeom>
        </p:spPr>
        <p:txBody>
          <a:bodyPr anchor="ctr"/>
          <a:lstStyle>
            <a:lvl1pPr algn="l">
              <a:defRPr sz="4000" b="1" cap="all" baseline="0">
                <a:solidFill>
                  <a:srgbClr val="4F81BD"/>
                </a:solidFill>
              </a:defRPr>
            </a:lvl1pPr>
          </a:lstStyle>
          <a:p>
            <a:r>
              <a:rPr lang="en-IN" b="1" dirty="0" smtClean="0"/>
              <a:t>title</a:t>
            </a:r>
            <a:endParaRPr lang="fr-CA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1000" y="2495550"/>
            <a:ext cx="7924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381600" y="2562225"/>
            <a:ext cx="7924200" cy="12954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>
                <a:latin typeface="+mn-lt"/>
              </a:defRPr>
            </a:lvl1pPr>
          </a:lstStyle>
          <a:p>
            <a:pPr lvl="0"/>
            <a:r>
              <a:rPr lang="en-IN" dirty="0" smtClean="0"/>
              <a:t>Instructor Name</a:t>
            </a:r>
          </a:p>
          <a:p>
            <a:pPr lvl="0"/>
            <a:r>
              <a:rPr lang="en-IN" dirty="0" smtClean="0"/>
              <a:t>Co Instructor Name</a:t>
            </a:r>
          </a:p>
          <a:p>
            <a:pPr lvl="0"/>
            <a:r>
              <a:rPr lang="en-IN" dirty="0" smtClean="0"/>
              <a:t>Institute Name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9049" y="19050"/>
            <a:ext cx="7839075" cy="1276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anchor="ctr"/>
          <a:lstStyle>
            <a:lvl1pPr marL="0" indent="0" algn="ctr">
              <a:buNone/>
              <a:tabLst>
                <a:tab pos="4486275" algn="l"/>
              </a:tabLst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Course Banner will come here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with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1000" y="339501"/>
            <a:ext cx="7791400" cy="475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339502"/>
            <a:ext cx="291920" cy="4759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381000" y="987574"/>
            <a:ext cx="7791400" cy="3717776"/>
          </a:xfrm>
          <a:prstGeom prst="rect">
            <a:avLst/>
          </a:prstGeom>
        </p:spPr>
        <p:txBody>
          <a:bodyPr/>
          <a:lstStyle>
            <a:lvl1pPr marL="268288" indent="-268288">
              <a:buSzPct val="75000"/>
              <a:buFont typeface="Wingdings" panose="05000000000000000000" pitchFamily="2" charset="2"/>
              <a:buChar char="§"/>
              <a:defRPr sz="2000"/>
            </a:lvl1pPr>
            <a:lvl2pPr marL="536575" indent="-268288">
              <a:buSzPct val="75000"/>
              <a:buFont typeface="Calibri" panose="020F0502020204030204" pitchFamily="34" charset="0"/>
              <a:buChar char="⁻"/>
              <a:defRPr sz="1800"/>
            </a:lvl2pPr>
            <a:lvl3pPr marL="719138" indent="-176213">
              <a:buSzPct val="75000"/>
              <a:buFont typeface="Arial" panose="020B0604020202020204" pitchFamily="34" charset="0"/>
              <a:buChar char="•"/>
              <a:tabLst>
                <a:tab pos="719138" algn="l"/>
              </a:tabLst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Edit Text Using Bullets Points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344198"/>
            <a:ext cx="7791400" cy="4712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088427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81000" y="1428750"/>
            <a:ext cx="8001000" cy="792956"/>
          </a:xfrm>
          <a:prstGeom prst="rect">
            <a:avLst/>
          </a:prstGeom>
        </p:spPr>
        <p:txBody>
          <a:bodyPr anchor="ctr"/>
          <a:lstStyle>
            <a:lvl1pPr algn="l">
              <a:defRPr sz="4000" b="1" cap="none" baseline="0">
                <a:solidFill>
                  <a:srgbClr val="4F81BD"/>
                </a:solidFill>
              </a:defRPr>
            </a:lvl1pPr>
          </a:lstStyle>
          <a:p>
            <a:r>
              <a:rPr lang="en-IN" b="1" dirty="0" smtClean="0"/>
              <a:t>Title</a:t>
            </a:r>
            <a:endParaRPr lang="fr-CA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1000" y="2266950"/>
            <a:ext cx="8001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381600" y="2562225"/>
            <a:ext cx="8000400" cy="12954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>
                <a:latin typeface="+mn-lt"/>
              </a:defRPr>
            </a:lvl1pPr>
          </a:lstStyle>
          <a:p>
            <a:pPr lvl="0"/>
            <a:r>
              <a:rPr lang="en-IN" dirty="0" smtClean="0"/>
              <a:t>Instructor Name</a:t>
            </a:r>
          </a:p>
          <a:p>
            <a:pPr lvl="0"/>
            <a:r>
              <a:rPr lang="en-IN" dirty="0" smtClean="0"/>
              <a:t>Co Instructor Name</a:t>
            </a:r>
          </a:p>
          <a:p>
            <a:pPr lvl="0"/>
            <a:r>
              <a:rPr lang="en-IN" dirty="0" smtClean="0"/>
              <a:t>Institute Name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0564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1000" y="476381"/>
            <a:ext cx="7467600" cy="475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76381"/>
            <a:ext cx="291920" cy="4759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0" y="481078"/>
            <a:ext cx="7134000" cy="4665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Heading</a:t>
            </a:r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07600" y="1123200"/>
            <a:ext cx="7341000" cy="3582150"/>
          </a:xfrm>
          <a:prstGeom prst="rect">
            <a:avLst/>
          </a:prstGeom>
        </p:spPr>
        <p:txBody>
          <a:bodyPr/>
          <a:lstStyle>
            <a:lvl1pPr marL="266700" indent="-266700">
              <a:buSzPct val="75000"/>
              <a:buFont typeface="Wingdings" panose="05000000000000000000" pitchFamily="2" charset="2"/>
              <a:buChar char="§"/>
              <a:defRPr sz="2000"/>
            </a:lvl1pPr>
            <a:lvl2pPr marL="542925" indent="-276225">
              <a:buSzPct val="75000"/>
              <a:buFont typeface="Arial" panose="020B0604020202020204" pitchFamily="34" charset="0"/>
              <a:buChar char="•"/>
              <a:defRPr sz="1800"/>
            </a:lvl2pPr>
            <a:lvl3pPr marL="895350" indent="-352425">
              <a:buSzPct val="75000"/>
              <a:buFont typeface="Wingdings" panose="05000000000000000000" pitchFamily="2" charset="2"/>
              <a:buChar char="Ø"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Edit Text Using Bullets Points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ub 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07600" y="1123200"/>
            <a:ext cx="4040188" cy="47982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Section Heading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7600" y="1631156"/>
            <a:ext cx="4040188" cy="2963466"/>
          </a:xfrm>
          <a:prstGeom prst="rect">
            <a:avLst/>
          </a:prstGeom>
        </p:spPr>
        <p:txBody>
          <a:bodyPr/>
          <a:lstStyle>
            <a:lvl1pPr marL="266700" indent="-266700">
              <a:buSzPct val="75000"/>
              <a:buFont typeface="Wingdings" panose="05000000000000000000" pitchFamily="2" charset="2"/>
              <a:buChar char="§"/>
              <a:defRPr sz="2000"/>
            </a:lvl1pPr>
            <a:lvl2pPr marL="542925" indent="-276225">
              <a:buSzPct val="75000"/>
              <a:buFont typeface="Arial" panose="020B0604020202020204" pitchFamily="34" charset="0"/>
              <a:buChar char="•"/>
              <a:tabLst>
                <a:tab pos="361950" algn="l"/>
              </a:tabLst>
              <a:defRPr sz="1800"/>
            </a:lvl2pPr>
            <a:lvl3pPr marL="809625" indent="-266700">
              <a:buSzPct val="75000"/>
              <a:buFont typeface="Wingdings" panose="05000000000000000000" pitchFamily="2" charset="2"/>
              <a:buChar char="Ø"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1000" y="476381"/>
            <a:ext cx="7467600" cy="475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476381"/>
            <a:ext cx="291920" cy="4759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0" hasCustomPrompt="1"/>
          </p:nvPr>
        </p:nvSpPr>
        <p:spPr>
          <a:xfrm>
            <a:off x="4799012" y="1123200"/>
            <a:ext cx="3049588" cy="3352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 sz="1600"/>
            </a:lvl2pPr>
            <a:lvl3pPr marL="1143000" indent="-228600">
              <a:buFont typeface="Wingdings" panose="05000000000000000000" pitchFamily="2" charset="2"/>
              <a:buChar char="Ø"/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Add images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0" y="481078"/>
            <a:ext cx="7134000" cy="4665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Heading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81000" y="476381"/>
            <a:ext cx="7467600" cy="475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476381"/>
            <a:ext cx="291920" cy="4759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7600" y="1123200"/>
            <a:ext cx="7239000" cy="297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 smtClean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0" y="481078"/>
            <a:ext cx="7134000" cy="4665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807235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81000" y="476381"/>
            <a:ext cx="7467600" cy="4759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476381"/>
            <a:ext cx="291920" cy="4759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07600" y="1123200"/>
            <a:ext cx="7315200" cy="2895600"/>
          </a:xfrm>
          <a:prstGeom prst="rect">
            <a:avLst/>
          </a:prstGeom>
        </p:spPr>
        <p:txBody>
          <a:bodyPr/>
          <a:lstStyle>
            <a:lvl1pPr marL="266700" indent="-266700">
              <a:buSzPct val="75000"/>
              <a:buFont typeface="Wingdings" panose="05000000000000000000" pitchFamily="2" charset="2"/>
              <a:buChar char="§"/>
              <a:defRPr sz="2000" b="1" baseline="0"/>
            </a:lvl1pPr>
          </a:lstStyle>
          <a:p>
            <a:pPr lvl="0"/>
            <a:r>
              <a:rPr lang="en-US" dirty="0" smtClean="0"/>
              <a:t>Click to Edit Activity work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0" y="476250"/>
            <a:ext cx="7210200" cy="4762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3200" dirty="0" smtClean="0">
                <a:solidFill>
                  <a:schemeClr val="bg1"/>
                </a:solidFill>
              </a:rPr>
              <a:t>Activity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81000" y="2131219"/>
            <a:ext cx="7467600" cy="79295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none" baseline="0">
                <a:solidFill>
                  <a:srgbClr val="4F81BD"/>
                </a:solidFill>
              </a:defRPr>
            </a:lvl1pPr>
          </a:lstStyle>
          <a:p>
            <a:r>
              <a:rPr lang="en-US" b="1" dirty="0" smtClean="0"/>
              <a:t>Thank you</a:t>
            </a:r>
            <a:endParaRPr lang="fr-CA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1000" y="2800350"/>
            <a:ext cx="7467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8835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7600" y="1123200"/>
            <a:ext cx="3759600" cy="3394472"/>
          </a:xfrm>
          <a:prstGeom prst="rect">
            <a:avLst/>
          </a:prstGeom>
        </p:spPr>
        <p:txBody>
          <a:bodyPr/>
          <a:lstStyle>
            <a:lvl1pPr marL="266700" indent="-266700">
              <a:buSzPct val="75000"/>
              <a:buFont typeface="Wingdings" panose="05000000000000000000" pitchFamily="2" charset="2"/>
              <a:buChar char="§"/>
              <a:defRPr sz="2000" baseline="0"/>
            </a:lvl1pPr>
            <a:lvl2pPr marL="742950" indent="-285750">
              <a:buSzPct val="75000"/>
              <a:buFont typeface="Wingdings" panose="05000000000000000000" pitchFamily="2" charset="2"/>
              <a:buChar char="§"/>
              <a:defRPr sz="1800"/>
            </a:lvl2pPr>
            <a:lvl3pPr>
              <a:buSzPct val="75000"/>
              <a:defRPr sz="1600"/>
            </a:lvl3pPr>
            <a:lvl4pPr marL="1600200" indent="-228600">
              <a:buSzPct val="75000"/>
              <a:buFont typeface="Wingdings" panose="05000000000000000000" pitchFamily="2" charset="2"/>
              <a:buChar char="Ø"/>
              <a:defRPr sz="1400" b="0"/>
            </a:lvl4pPr>
          </a:lstStyle>
          <a:p>
            <a:pPr lvl="0"/>
            <a:r>
              <a:rPr lang="en-US" dirty="0" smtClean="0"/>
              <a:t>Text box 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381000" y="476381"/>
            <a:ext cx="7467600" cy="475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76381"/>
            <a:ext cx="291920" cy="4759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space réservé du contenu 2"/>
          <p:cNvSpPr>
            <a:spLocks noGrp="1"/>
          </p:cNvSpPr>
          <p:nvPr>
            <p:ph idx="10" hasCustomPrompt="1"/>
          </p:nvPr>
        </p:nvSpPr>
        <p:spPr>
          <a:xfrm>
            <a:off x="4470000" y="1123950"/>
            <a:ext cx="3378600" cy="339447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/>
            </a:lvl1pPr>
            <a:lvl2pPr marL="742950" indent="-285750">
              <a:buSzPct val="75000"/>
              <a:buFont typeface="Wingdings" panose="05000000000000000000" pitchFamily="2" charset="2"/>
              <a:buChar char="§"/>
              <a:defRPr sz="2400"/>
            </a:lvl2pPr>
            <a:lvl3pPr>
              <a:buSzPct val="75000"/>
              <a:defRPr sz="1800"/>
            </a:lvl3pPr>
            <a:lvl4pPr marL="1600200" indent="-228600">
              <a:buSzPct val="75000"/>
              <a:buFont typeface="Wingdings" panose="05000000000000000000" pitchFamily="2" charset="2"/>
              <a:buChar char="Ø"/>
              <a:defRPr sz="1600" b="0"/>
            </a:lvl4pPr>
          </a:lstStyle>
          <a:p>
            <a:pPr lvl="0"/>
            <a:r>
              <a:rPr lang="en-US" dirty="0" smtClean="0"/>
              <a:t>Add Images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0" y="481078"/>
            <a:ext cx="7134000" cy="4665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Heading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1_Tab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242888" y="483681"/>
            <a:ext cx="7392986" cy="46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270184" y="1047750"/>
            <a:ext cx="7365691" cy="349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marL="914400" marR="0" lvl="1" indent="-31432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5275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1098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823618"/>
            <a:ext cx="9143999" cy="228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10" descr="iitblogo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120262" y="269078"/>
            <a:ext cx="566537" cy="552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 userDrawn="1"/>
        </p:nvSpPr>
        <p:spPr>
          <a:xfrm>
            <a:off x="7951559" y="790575"/>
            <a:ext cx="925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IIT BOMBAY</a:t>
            </a:r>
            <a:endParaRPr lang="en-IN" sz="1200" dirty="0">
              <a:latin typeface="+mj-lt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918273" y="4829968"/>
            <a:ext cx="7307452" cy="215900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0264" y="4810125"/>
            <a:ext cx="56653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A7A5-0D08-469E-B95B-6F4F1103621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52400" y="4836205"/>
            <a:ext cx="1600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1100" dirty="0" smtClean="0">
                <a:solidFill>
                  <a:schemeClr val="tx1"/>
                </a:solidFill>
              </a:rPr>
              <a:t>AUA Conference 2019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3733800" y="4834800"/>
            <a:ext cx="194310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1100" dirty="0" smtClean="0">
                <a:solidFill>
                  <a:schemeClr val="tx1"/>
                </a:solidFill>
              </a:rPr>
              <a:t>Learner Centric MOOC model</a:t>
            </a:r>
            <a:endParaRPr lang="en-IN" sz="1100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7" r:id="rId2"/>
    <p:sldLayoutId id="2147483658" r:id="rId3"/>
    <p:sldLayoutId id="2147483662" r:id="rId4"/>
    <p:sldLayoutId id="2147483665" r:id="rId5"/>
    <p:sldLayoutId id="2147483664" r:id="rId6"/>
    <p:sldLayoutId id="2147483666" r:id="rId7"/>
    <p:sldLayoutId id="2147483659" r:id="rId8"/>
    <p:sldLayoutId id="2147483756" r:id="rId9"/>
    <p:sldLayoutId id="2147483755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youtu.be/oESuT_WG4Oo?t=6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iitbombayx.in/courses/course-v1:IITBombayX+FDP201x+2017-18/courseware/f35d2fb5e1d6453da2e5d91cec9e2dfc/36b76c6c83cd403d98a3568b7e4ca1d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iitbombayx.in/courses/course-v1:IITBombayX+ET611Tx+2017T1/courseware/edf669af369a4aa3bd690e9dffc1e652/ca798ea84b4447c3884204c141b415ee/?child=first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iitbombayx.in/courses/course-v1:IITBombayX+ET611Tx+2017T1/courseware/bf0aaf2bee5a4b679ef218b0faa3d294/2ef37ebc00c94568a4807ba2db727b87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et.iitb.ac.in/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t.iitb.ac.in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sahanamurthy@iitb.ac.i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81000" y="1428750"/>
            <a:ext cx="8001000" cy="792956"/>
          </a:xfrm>
        </p:spPr>
        <p:txBody>
          <a:bodyPr/>
          <a:lstStyle/>
          <a:p>
            <a:pPr algn="ctr"/>
            <a:r>
              <a:rPr lang="en-IN" sz="4400" dirty="0" smtClean="0"/>
              <a:t>Designing Learner </a:t>
            </a:r>
            <a:r>
              <a:rPr lang="en-IN" sz="4400" dirty="0"/>
              <a:t>C</a:t>
            </a:r>
            <a:r>
              <a:rPr lang="en-IN" sz="4400" dirty="0" smtClean="0"/>
              <a:t>entric MOOCs</a:t>
            </a:r>
            <a:endParaRPr lang="en-IN" sz="4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04800" y="2419350"/>
            <a:ext cx="8305200" cy="990600"/>
          </a:xfrm>
        </p:spPr>
        <p:txBody>
          <a:bodyPr>
            <a:noAutofit/>
          </a:bodyPr>
          <a:lstStyle/>
          <a:p>
            <a:pPr algn="ctr">
              <a:spcBef>
                <a:spcPts val="1200"/>
              </a:spcBef>
            </a:pPr>
            <a:r>
              <a:rPr lang="en-IN" sz="2800" dirty="0" smtClean="0"/>
              <a:t>Sahana Murthy</a:t>
            </a:r>
          </a:p>
          <a:p>
            <a:pPr algn="ctr">
              <a:spcBef>
                <a:spcPts val="600"/>
              </a:spcBef>
            </a:pPr>
            <a:r>
              <a:rPr lang="en-IN" sz="2800" dirty="0" smtClean="0"/>
              <a:t>Indian Institute of Technology Bombay</a:t>
            </a:r>
          </a:p>
        </p:txBody>
      </p:sp>
      <p:sp>
        <p:nvSpPr>
          <p:cNvPr id="5" name="Text Placeholder 8"/>
          <p:cNvSpPr txBox="1">
            <a:spLocks/>
          </p:cNvSpPr>
          <p:nvPr/>
        </p:nvSpPr>
        <p:spPr>
          <a:xfrm>
            <a:off x="381000" y="3943350"/>
            <a:ext cx="8305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dirty="0" smtClean="0"/>
              <a:t>AUA Online Education Conference </a:t>
            </a:r>
          </a:p>
          <a:p>
            <a:pPr algn="ctr"/>
            <a:r>
              <a:rPr lang="en-IN" sz="2000" dirty="0" smtClean="0"/>
              <a:t>Beijing, July 5-6, 2019</a:t>
            </a:r>
          </a:p>
        </p:txBody>
      </p:sp>
    </p:spTree>
    <p:extLst>
      <p:ext uri="{BB962C8B-B14F-4D97-AF65-F5344CB8AC3E}">
        <p14:creationId xmlns:p14="http://schemas.microsoft.com/office/powerpoint/2010/main" val="409478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55"/>
          <p:cNvPicPr preferRelativeResize="0"/>
          <p:nvPr/>
        </p:nvPicPr>
        <p:blipFill rotWithShape="1">
          <a:blip r:embed="rId3">
            <a:alphaModFix/>
          </a:blip>
          <a:srcRect t="13943" b="11633"/>
          <a:stretch/>
        </p:blipFill>
        <p:spPr>
          <a:xfrm>
            <a:off x="384967" y="1065647"/>
            <a:ext cx="7920833" cy="32587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Learning Dialog (</a:t>
            </a:r>
            <a:r>
              <a:rPr lang="en-IN" dirty="0" err="1" smtClean="0"/>
              <a:t>LeD</a:t>
            </a:r>
            <a:r>
              <a:rPr lang="en-IN" dirty="0" smtClean="0"/>
              <a:t>)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10</a:t>
            </a:fld>
            <a:endParaRPr lang="en-IN" dirty="0"/>
          </a:p>
        </p:txBody>
      </p:sp>
      <p:sp>
        <p:nvSpPr>
          <p:cNvPr id="6" name="Google Shape;518;p60"/>
          <p:cNvSpPr txBox="1">
            <a:spLocks/>
          </p:cNvSpPr>
          <p:nvPr/>
        </p:nvSpPr>
        <p:spPr>
          <a:xfrm>
            <a:off x="1905000" y="4400550"/>
            <a:ext cx="5306076" cy="68421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667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52425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IN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Instead of videos, create Learning Dialogs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IN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Include in-video Reflection Spots</a:t>
            </a:r>
            <a:endParaRPr lang="en-IN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43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11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err="1"/>
              <a:t>LeD</a:t>
            </a:r>
            <a:r>
              <a:rPr lang="en-IN" dirty="0"/>
              <a:t> Example in </a:t>
            </a:r>
            <a:r>
              <a:rPr lang="en-IN" dirty="0" err="1" smtClean="0"/>
              <a:t>IITBombayX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7645037" y="4360488"/>
            <a:ext cx="95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2"/>
              </a:rPr>
              <a:t>Weblink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47750"/>
            <a:ext cx="1828800" cy="10287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05620"/>
            <a:ext cx="5554133" cy="3124200"/>
          </a:xfrm>
        </p:spPr>
      </p:pic>
    </p:spTree>
    <p:extLst>
      <p:ext uri="{BB962C8B-B14F-4D97-AF65-F5344CB8AC3E}">
        <p14:creationId xmlns:p14="http://schemas.microsoft.com/office/powerpoint/2010/main" val="16642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9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10" name="Google Shape;510;p59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Research Evidence</a:t>
            </a:r>
            <a:endParaRPr/>
          </a:p>
        </p:txBody>
      </p:sp>
      <p:sp>
        <p:nvSpPr>
          <p:cNvPr id="511" name="Google Shape;511;p59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rgbClr val="0000FF"/>
                </a:solidFill>
                <a:ea typeface="Calibri"/>
                <a:cs typeface="Calibri"/>
                <a:sym typeface="Calibri"/>
              </a:rPr>
              <a:t>Average </a:t>
            </a:r>
            <a:r>
              <a:rPr lang="en-IN" dirty="0">
                <a:solidFill>
                  <a:srgbClr val="0000FF"/>
                </a:solidFill>
                <a:ea typeface="Calibri"/>
                <a:cs typeface="Calibri"/>
                <a:sym typeface="Calibri"/>
              </a:rPr>
              <a:t>retention rate in FDP101x: 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IN" dirty="0" err="1">
                <a:solidFill>
                  <a:srgbClr val="0000FF"/>
                </a:solidFill>
                <a:ea typeface="Calibri"/>
                <a:cs typeface="Calibri"/>
                <a:sym typeface="Calibri"/>
              </a:rPr>
              <a:t>LeD</a:t>
            </a:r>
            <a:r>
              <a:rPr lang="en-IN" dirty="0">
                <a:solidFill>
                  <a:srgbClr val="0000FF"/>
                </a:solidFill>
                <a:ea typeface="Calibri"/>
                <a:cs typeface="Calibri"/>
                <a:sym typeface="Calibri"/>
              </a:rPr>
              <a:t> videos : 69.9% 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IN" dirty="0">
                <a:solidFill>
                  <a:srgbClr val="0000FF"/>
                </a:solidFill>
                <a:ea typeface="Calibri"/>
                <a:cs typeface="Calibri"/>
                <a:sym typeface="Calibri"/>
              </a:rPr>
              <a:t>Regular videos : 55.73% </a:t>
            </a:r>
          </a:p>
          <a:p>
            <a:pPr lvl="0" indent="-152400">
              <a:spcBef>
                <a:spcPts val="480"/>
              </a:spcBef>
              <a:spcAft>
                <a:spcPts val="0"/>
              </a:spcAft>
              <a:buNone/>
            </a:pPr>
            <a:endParaRPr lang="en-IN" dirty="0">
              <a:solidFill>
                <a:srgbClr val="0000FF"/>
              </a:solidFill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48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0000FF"/>
                </a:solidFill>
                <a:ea typeface="Calibri"/>
                <a:cs typeface="Calibri"/>
                <a:sym typeface="Calibri"/>
              </a:rPr>
              <a:t>Participants highlighted relevance and usefulness of </a:t>
            </a:r>
            <a:r>
              <a:rPr lang="en-IN" dirty="0" err="1">
                <a:solidFill>
                  <a:srgbClr val="0000FF"/>
                </a:solidFill>
                <a:ea typeface="Calibri"/>
                <a:cs typeface="Calibri"/>
                <a:sym typeface="Calibri"/>
              </a:rPr>
              <a:t>LeD</a:t>
            </a:r>
            <a:r>
              <a:rPr lang="en-IN" dirty="0">
                <a:solidFill>
                  <a:srgbClr val="0000FF"/>
                </a:solidFill>
                <a:ea typeface="Calibri"/>
                <a:cs typeface="Calibri"/>
                <a:sym typeface="Calibri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Drop-off </a:t>
            </a:r>
            <a:r>
              <a:rPr lang="en-US" dirty="0"/>
              <a:t>in the first few minutes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One question per 8.7 minute increased engagement to 71-86%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(Cummins et. al., 2016</a:t>
            </a:r>
            <a:r>
              <a:rPr lang="en-US" dirty="0" smtClean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784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7"/>
          <p:cNvPicPr preferRelativeResize="0"/>
          <p:nvPr/>
        </p:nvPicPr>
        <p:blipFill rotWithShape="1">
          <a:blip r:embed="rId3">
            <a:alphaModFix/>
          </a:blip>
          <a:srcRect t="14291" b="11982"/>
          <a:stretch/>
        </p:blipFill>
        <p:spPr>
          <a:xfrm>
            <a:off x="475490" y="1198915"/>
            <a:ext cx="7467601" cy="29359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Learning by Doing 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13</a:t>
            </a:fld>
            <a:endParaRPr lang="en-IN" dirty="0"/>
          </a:p>
        </p:txBody>
      </p:sp>
      <p:sp>
        <p:nvSpPr>
          <p:cNvPr id="6" name="Google Shape;518;p60"/>
          <p:cNvSpPr txBox="1">
            <a:spLocks/>
          </p:cNvSpPr>
          <p:nvPr/>
        </p:nvSpPr>
        <p:spPr>
          <a:xfrm>
            <a:off x="1905000" y="4324350"/>
            <a:ext cx="5306076" cy="67907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667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52425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IN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Intersperse </a:t>
            </a:r>
            <a:r>
              <a:rPr lang="en-IN" b="1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LbD</a:t>
            </a:r>
            <a:r>
              <a:rPr lang="en-IN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activities frequently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I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IN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ive constructive customized feedback</a:t>
            </a:r>
            <a:endParaRPr lang="en-IN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94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14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sz="3600" dirty="0" err="1" smtClean="0"/>
              <a:t>LbD</a:t>
            </a:r>
            <a:r>
              <a:rPr lang="en-IN" sz="3600" dirty="0" smtClean="0"/>
              <a:t> Example in </a:t>
            </a:r>
            <a:r>
              <a:rPr lang="en-IN" sz="3600" dirty="0" err="1" smtClean="0"/>
              <a:t>IITBombayX</a:t>
            </a:r>
            <a:endParaRPr lang="en-IN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9" t="25787" r="10542" b="6382"/>
          <a:stretch/>
        </p:blipFill>
        <p:spPr>
          <a:xfrm>
            <a:off x="3610200" y="1581150"/>
            <a:ext cx="5076600" cy="3124200"/>
          </a:xfr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610200" y="1123950"/>
            <a:ext cx="280560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Rubrics for peer-assessment</a:t>
            </a:r>
          </a:p>
        </p:txBody>
      </p:sp>
      <p:sp>
        <p:nvSpPr>
          <p:cNvPr id="11" name="TextBox 10">
            <a:hlinkClick r:id="rId3"/>
          </p:cNvPr>
          <p:cNvSpPr txBox="1"/>
          <p:nvPr/>
        </p:nvSpPr>
        <p:spPr>
          <a:xfrm>
            <a:off x="420426" y="3943350"/>
            <a:ext cx="148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Link to course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9795" y="1123950"/>
            <a:ext cx="2805605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err="1" smtClean="0"/>
              <a:t>LbD</a:t>
            </a:r>
            <a:r>
              <a:rPr lang="en-IN" dirty="0" smtClean="0"/>
              <a:t> Activity:</a:t>
            </a:r>
          </a:p>
          <a:p>
            <a:r>
              <a:rPr lang="en-IN" dirty="0" smtClean="0"/>
              <a:t>Design a flipped classroom for a topic in your course.</a:t>
            </a:r>
          </a:p>
        </p:txBody>
      </p:sp>
    </p:spTree>
    <p:extLst>
      <p:ext uri="{BB962C8B-B14F-4D97-AF65-F5344CB8AC3E}">
        <p14:creationId xmlns:p14="http://schemas.microsoft.com/office/powerpoint/2010/main" val="192505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1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32" name="Google Shape;432;p51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Research Evidence</a:t>
            </a:r>
            <a:endParaRPr/>
          </a:p>
        </p:txBody>
      </p:sp>
      <p:sp>
        <p:nvSpPr>
          <p:cNvPr id="433" name="Google Shape;433;p51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91.8</a:t>
            </a:r>
            <a:r>
              <a:rPr lang="en-US" sz="2000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% people found </a:t>
            </a:r>
            <a:r>
              <a:rPr lang="en-US" sz="2000" dirty="0" err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LbD</a:t>
            </a:r>
            <a:r>
              <a:rPr lang="en-US" sz="2000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activities useful [N=695</a:t>
            </a:r>
            <a:r>
              <a:rPr lang="en-US" sz="2000" dirty="0" smtClean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 eaLnBrk="0" hangingPunct="0">
              <a:lnSpc>
                <a:spcPct val="105000"/>
              </a:lnSpc>
              <a:spcBef>
                <a:spcPct val="0"/>
              </a:spcBef>
              <a:buSzTx/>
              <a:buFontTx/>
              <a:buChar char="•"/>
            </a:pP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“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LbD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activities and resource creation activities were very useful and regular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practise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of the same help a teacher to improve quality in teaching and learning process”</a:t>
            </a:r>
          </a:p>
          <a:p>
            <a:pPr marL="0" indent="0" eaLnBrk="0" hangingPunct="0">
              <a:lnSpc>
                <a:spcPct val="105000"/>
              </a:lnSpc>
              <a:spcBef>
                <a:spcPct val="0"/>
              </a:spcBef>
              <a:buSzTx/>
              <a:buNone/>
            </a:pPr>
            <a:endParaRPr lang="en-US" altLang="en-US" dirty="0"/>
          </a:p>
          <a:p>
            <a:pPr marL="0" indent="0" eaLnBrk="0" hangingPunct="0">
              <a:lnSpc>
                <a:spcPct val="105000"/>
              </a:lnSpc>
              <a:spcBef>
                <a:spcPct val="0"/>
              </a:spcBef>
              <a:buSzTx/>
              <a:buFontTx/>
              <a:buChar char="•"/>
            </a:pP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“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LeD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and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LbD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helped me to understand the minute difference between standard practices and my own practice of lesson design.”</a:t>
            </a:r>
            <a:endParaRPr lang="en-US" altLang="en-US" dirty="0"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294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6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13943" b="11633"/>
          <a:stretch/>
        </p:blipFill>
        <p:spPr>
          <a:xfrm>
            <a:off x="381000" y="1123950"/>
            <a:ext cx="7163160" cy="29986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Learning Extension Trajectories (</a:t>
            </a:r>
            <a:r>
              <a:rPr lang="en-IN" dirty="0" err="1" smtClean="0"/>
              <a:t>LxT</a:t>
            </a:r>
            <a:r>
              <a:rPr lang="en-IN" dirty="0" smtClean="0"/>
              <a:t>)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16</a:t>
            </a:fld>
            <a:endParaRPr lang="en-IN" dirty="0"/>
          </a:p>
        </p:txBody>
      </p:sp>
      <p:sp>
        <p:nvSpPr>
          <p:cNvPr id="5" name="Google Shape;518;p60"/>
          <p:cNvSpPr txBox="1">
            <a:spLocks/>
          </p:cNvSpPr>
          <p:nvPr/>
        </p:nvSpPr>
        <p:spPr>
          <a:xfrm>
            <a:off x="1905000" y="4122646"/>
            <a:ext cx="5306076" cy="88077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667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52425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 smtClean="0">
                <a:solidFill>
                  <a:srgbClr val="C00000"/>
                </a:solidFill>
                <a:latin typeface="Calibri" panose="020F0502020204030204" pitchFamily="34" charset="0"/>
                <a:ea typeface="Century"/>
                <a:cs typeface="Calibri" panose="020F0502020204030204" pitchFamily="34" charset="0"/>
                <a:sym typeface="Century"/>
              </a:rPr>
              <a:t>Go beyond References: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 smtClean="0">
                <a:solidFill>
                  <a:srgbClr val="C00000"/>
                </a:solidFill>
                <a:latin typeface="Calibri" panose="020F0502020204030204" pitchFamily="34" charset="0"/>
                <a:ea typeface="Century"/>
                <a:cs typeface="Calibri" panose="020F0502020204030204" pitchFamily="34" charset="0"/>
                <a:sym typeface="Century"/>
              </a:rPr>
              <a:t>Cater </a:t>
            </a:r>
            <a:r>
              <a:rPr lang="en-IN" b="1" dirty="0">
                <a:solidFill>
                  <a:srgbClr val="C00000"/>
                </a:solidFill>
                <a:latin typeface="Calibri" panose="020F0502020204030204" pitchFamily="34" charset="0"/>
                <a:ea typeface="Century"/>
                <a:cs typeface="Calibri" panose="020F0502020204030204" pitchFamily="34" charset="0"/>
                <a:sym typeface="Century"/>
              </a:rPr>
              <a:t>to diverse learners </a:t>
            </a:r>
            <a:endParaRPr lang="en-IN" b="1" dirty="0" smtClean="0">
              <a:solidFill>
                <a:srgbClr val="C00000"/>
              </a:solidFill>
              <a:latin typeface="Calibri" panose="020F0502020204030204" pitchFamily="34" charset="0"/>
              <a:ea typeface="Century"/>
              <a:cs typeface="Calibri" panose="020F0502020204030204" pitchFamily="34" charset="0"/>
              <a:sym typeface="Century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 smtClean="0">
                <a:solidFill>
                  <a:srgbClr val="C00000"/>
                </a:solidFill>
                <a:latin typeface="Calibri" panose="020F0502020204030204" pitchFamily="34" charset="0"/>
                <a:ea typeface="Century"/>
                <a:cs typeface="Calibri" panose="020F0502020204030204" pitchFamily="34" charset="0"/>
                <a:sym typeface="Century"/>
              </a:rPr>
              <a:t>Close </a:t>
            </a:r>
            <a:r>
              <a:rPr lang="en-IN" b="1" dirty="0">
                <a:solidFill>
                  <a:srgbClr val="C00000"/>
                </a:solidFill>
                <a:latin typeface="Calibri" panose="020F0502020204030204" pitchFamily="34" charset="0"/>
                <a:ea typeface="Century"/>
                <a:cs typeface="Calibri" panose="020F0502020204030204" pitchFamily="34" charset="0"/>
                <a:sym typeface="Century"/>
              </a:rPr>
              <a:t>the loop with Assimilation Quiz</a:t>
            </a:r>
          </a:p>
        </p:txBody>
      </p:sp>
    </p:spTree>
    <p:extLst>
      <p:ext uri="{BB962C8B-B14F-4D97-AF65-F5344CB8AC3E}">
        <p14:creationId xmlns:p14="http://schemas.microsoft.com/office/powerpoint/2010/main" val="162873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17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481078"/>
            <a:ext cx="7467600" cy="466594"/>
          </a:xfrm>
        </p:spPr>
        <p:txBody>
          <a:bodyPr/>
          <a:lstStyle/>
          <a:p>
            <a:r>
              <a:rPr lang="en-IN" sz="3600" dirty="0" err="1" smtClean="0"/>
              <a:t>LxT</a:t>
            </a:r>
            <a:r>
              <a:rPr lang="en-IN" sz="3600" dirty="0" smtClean="0"/>
              <a:t> Example in </a:t>
            </a:r>
            <a:r>
              <a:rPr lang="en-IN" sz="3600" dirty="0" err="1" smtClean="0"/>
              <a:t>IITBombayX</a:t>
            </a:r>
            <a:endParaRPr lang="en-IN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7798200" y="4325830"/>
            <a:ext cx="95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3"/>
              </a:rPr>
              <a:t>Weblink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48518" r="30834" b="39630"/>
          <a:stretch/>
        </p:blipFill>
        <p:spPr>
          <a:xfrm>
            <a:off x="1981200" y="2724150"/>
            <a:ext cx="3124200" cy="4900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" t="8519" r="13334" b="7038"/>
          <a:stretch/>
        </p:blipFill>
        <p:spPr>
          <a:xfrm>
            <a:off x="372836" y="1092206"/>
            <a:ext cx="5697150" cy="3418290"/>
          </a:xfrm>
          <a:prstGeom prst="rect">
            <a:avLst/>
          </a:prstGeom>
          <a:ln>
            <a:solidFill>
              <a:schemeClr val="dk2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2" t="8519" r="10834" b="29259"/>
          <a:stretch/>
        </p:blipFill>
        <p:spPr>
          <a:xfrm>
            <a:off x="3277797" y="1885950"/>
            <a:ext cx="5562600" cy="3200400"/>
          </a:xfrm>
          <a:prstGeom prst="rect">
            <a:avLst/>
          </a:prstGeom>
          <a:ln>
            <a:solidFill>
              <a:schemeClr val="dk2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t="44074" r="54167" b="46409"/>
          <a:stretch/>
        </p:blipFill>
        <p:spPr>
          <a:xfrm>
            <a:off x="3312029" y="1828772"/>
            <a:ext cx="1681527" cy="51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6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71"/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3594" b="14597"/>
          <a:stretch/>
        </p:blipFill>
        <p:spPr>
          <a:xfrm>
            <a:off x="395400" y="1140953"/>
            <a:ext cx="7315200" cy="29547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Learning Experience Interaction (</a:t>
            </a:r>
            <a:r>
              <a:rPr lang="en-IN" dirty="0" err="1" smtClean="0"/>
              <a:t>LxI</a:t>
            </a:r>
            <a:r>
              <a:rPr lang="en-IN" dirty="0" smtClean="0"/>
              <a:t>)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18</a:t>
            </a:fld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447800" y="4161432"/>
            <a:ext cx="594360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/>
            <a:r>
              <a:rPr lang="en-IN" b="1" dirty="0" smtClean="0">
                <a:solidFill>
                  <a:srgbClr val="C00000"/>
                </a:solidFill>
                <a:latin typeface="Calibri" panose="020F0502020204030204" pitchFamily="34" charset="0"/>
                <a:ea typeface="Century"/>
                <a:cs typeface="Calibri" panose="020F0502020204030204" pitchFamily="34" charset="0"/>
                <a:sym typeface="Century"/>
              </a:rPr>
              <a:t>Go beyond Discussion forums: </a:t>
            </a:r>
            <a:endParaRPr lang="en-IN" b="1" dirty="0">
              <a:solidFill>
                <a:srgbClr val="C00000"/>
              </a:solidFill>
              <a:latin typeface="Calibri" panose="020F0502020204030204" pitchFamily="34" charset="0"/>
              <a:ea typeface="Century"/>
              <a:cs typeface="Calibri" panose="020F0502020204030204" pitchFamily="34" charset="0"/>
              <a:sym typeface="Century"/>
            </a:endParaRPr>
          </a:p>
          <a:p>
            <a:pPr lvl="0" algn="ctr"/>
            <a:r>
              <a:rPr lang="en-IN" b="1" dirty="0">
                <a:solidFill>
                  <a:srgbClr val="C00000"/>
                </a:solidFill>
                <a:latin typeface="Calibri" panose="020F0502020204030204" pitchFamily="34" charset="0"/>
                <a:ea typeface="Century"/>
                <a:cs typeface="Calibri" panose="020F0502020204030204" pitchFamily="34" charset="0"/>
                <a:sym typeface="Century"/>
              </a:rPr>
              <a:t>Anchor discussions around focus question</a:t>
            </a:r>
          </a:p>
          <a:p>
            <a:pPr lvl="0" algn="ctr"/>
            <a:r>
              <a:rPr lang="en-IN" b="1" dirty="0" smtClean="0">
                <a:solidFill>
                  <a:srgbClr val="C00000"/>
                </a:solidFill>
                <a:latin typeface="Calibri" panose="020F0502020204030204" pitchFamily="34" charset="0"/>
                <a:ea typeface="Century"/>
                <a:cs typeface="Calibri" panose="020F0502020204030204" pitchFamily="34" charset="0"/>
                <a:sym typeface="Century"/>
              </a:rPr>
              <a:t>Leverage </a:t>
            </a:r>
            <a:r>
              <a:rPr lang="en-IN" b="1" dirty="0">
                <a:solidFill>
                  <a:srgbClr val="C00000"/>
                </a:solidFill>
                <a:latin typeface="Calibri" panose="020F0502020204030204" pitchFamily="34" charset="0"/>
                <a:ea typeface="Century"/>
                <a:cs typeface="Calibri" panose="020F0502020204030204" pitchFamily="34" charset="0"/>
                <a:sym typeface="Century"/>
              </a:rPr>
              <a:t>p</a:t>
            </a:r>
            <a:r>
              <a:rPr lang="en-IN" b="1" dirty="0" smtClean="0">
                <a:solidFill>
                  <a:srgbClr val="C00000"/>
                </a:solidFill>
                <a:latin typeface="Calibri" panose="020F0502020204030204" pitchFamily="34" charset="0"/>
                <a:ea typeface="Century"/>
                <a:cs typeface="Calibri" panose="020F0502020204030204" pitchFamily="34" charset="0"/>
                <a:sym typeface="Century"/>
              </a:rPr>
              <a:t>eer learning, Incentivize with Reflection </a:t>
            </a:r>
            <a:r>
              <a:rPr lang="en-IN" b="1" dirty="0">
                <a:solidFill>
                  <a:srgbClr val="C00000"/>
                </a:solidFill>
                <a:latin typeface="Calibri" panose="020F0502020204030204" pitchFamily="34" charset="0"/>
                <a:ea typeface="Century"/>
                <a:cs typeface="Calibri" panose="020F0502020204030204" pitchFamily="34" charset="0"/>
                <a:sym typeface="Century"/>
              </a:rPr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251654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19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0336" y="481078"/>
            <a:ext cx="7739264" cy="466594"/>
          </a:xfrm>
        </p:spPr>
        <p:txBody>
          <a:bodyPr/>
          <a:lstStyle/>
          <a:p>
            <a:r>
              <a:rPr lang="en-IN" sz="3600" dirty="0" err="1" smtClean="0"/>
              <a:t>LxI</a:t>
            </a:r>
            <a:r>
              <a:rPr lang="en-IN" sz="3600" dirty="0" smtClean="0"/>
              <a:t> Example in </a:t>
            </a:r>
            <a:r>
              <a:rPr lang="en-IN" sz="3600" dirty="0" err="1" smtClean="0"/>
              <a:t>IITBombayX</a:t>
            </a:r>
            <a:endParaRPr lang="en-IN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4074" r="10000" b="8518"/>
          <a:stretch/>
        </p:blipFill>
        <p:spPr>
          <a:xfrm>
            <a:off x="523366" y="1123200"/>
            <a:ext cx="5910464" cy="35223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hlinkClick r:id="rId3"/>
          </p:cNvPr>
          <p:cNvSpPr txBox="1"/>
          <p:nvPr/>
        </p:nvSpPr>
        <p:spPr>
          <a:xfrm>
            <a:off x="7162800" y="4400550"/>
            <a:ext cx="160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Reflection Quiz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257800" y="4294474"/>
            <a:ext cx="9144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2057400" y="2866828"/>
            <a:ext cx="9144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2743200" y="3790950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6" t="12963" r="10000" b="27778"/>
          <a:stretch/>
        </p:blipFill>
        <p:spPr>
          <a:xfrm>
            <a:off x="4952187" y="1597598"/>
            <a:ext cx="5562600" cy="31722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4952187" y="1886596"/>
            <a:ext cx="280560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Reflection Quiz</a:t>
            </a:r>
          </a:p>
        </p:txBody>
      </p:sp>
    </p:spTree>
    <p:extLst>
      <p:ext uri="{BB962C8B-B14F-4D97-AF65-F5344CB8AC3E}">
        <p14:creationId xmlns:p14="http://schemas.microsoft.com/office/powerpoint/2010/main" val="92427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3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2</a:t>
            </a:fld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Educational Technology, IIT Bombay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934200" y="2419350"/>
            <a:ext cx="2159400" cy="457950"/>
          </a:xfrm>
        </p:spPr>
        <p:txBody>
          <a:bodyPr/>
          <a:lstStyle/>
          <a:p>
            <a:pPr marL="0" indent="0">
              <a:buNone/>
            </a:pPr>
            <a:r>
              <a:rPr lang="en-IN" i="1" dirty="0" smtClean="0">
                <a:hlinkClick r:id="rId2"/>
              </a:rPr>
              <a:t>www.et.iitb.ac.in</a:t>
            </a:r>
            <a:r>
              <a:rPr lang="en-IN" i="1" dirty="0" smtClean="0"/>
              <a:t> </a:t>
            </a:r>
            <a:endParaRPr lang="en-IN" i="1" dirty="0"/>
          </a:p>
        </p:txBody>
      </p:sp>
      <p:pic>
        <p:nvPicPr>
          <p:cNvPr id="10" name="Picture 9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47750"/>
            <a:ext cx="6570552" cy="369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5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668" name="Google Shape;668;p75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Research Evidence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>
                <a:solidFill>
                  <a:srgbClr val="0000FF"/>
                </a:solidFill>
              </a:rPr>
              <a:t>1691 active participants in the discussion forum </a:t>
            </a:r>
          </a:p>
          <a:p>
            <a:r>
              <a:rPr lang="en-IN" dirty="0">
                <a:solidFill>
                  <a:srgbClr val="0000FF"/>
                </a:solidFill>
              </a:rPr>
              <a:t>Total of 29355 posts across 8 weeks</a:t>
            </a:r>
            <a:r>
              <a:rPr lang="en-IN" dirty="0"/>
              <a:t>.</a:t>
            </a:r>
          </a:p>
          <a:p>
            <a:pPr marL="0" indent="0">
              <a:buNone/>
            </a:pPr>
            <a:r>
              <a:rPr lang="en-IN" dirty="0"/>
              <a:t>(Banerjee et. al., 2018)</a:t>
            </a:r>
          </a:p>
          <a:p>
            <a:endParaRPr lang="en-IN" dirty="0"/>
          </a:p>
          <a:p>
            <a:r>
              <a:rPr lang="en-IN" dirty="0"/>
              <a:t>“In your FDP, discussion forum is the best feature where I can interact with like minded teachers from institutes all over India. ” </a:t>
            </a:r>
          </a:p>
          <a:p>
            <a:endParaRPr lang="en-IN" dirty="0"/>
          </a:p>
          <a:p>
            <a:r>
              <a:rPr lang="en-IN" dirty="0"/>
              <a:t>“Discussion with other people about the subject, and TPS and PI activities are very interesting that motivated me a lot to complete the course</a:t>
            </a:r>
            <a:r>
              <a:rPr lang="en-IN" dirty="0" smtClean="0"/>
              <a:t>.”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633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78"/>
          <p:cNvPicPr preferRelativeResize="0"/>
          <p:nvPr/>
        </p:nvPicPr>
        <p:blipFill rotWithShape="1">
          <a:blip r:embed="rId3">
            <a:alphaModFix/>
          </a:blip>
          <a:srcRect t="13769" b="12330"/>
          <a:stretch/>
        </p:blipFill>
        <p:spPr>
          <a:xfrm>
            <a:off x="1181099" y="971550"/>
            <a:ext cx="6477001" cy="2953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Orchestration</a:t>
            </a:r>
            <a:endParaRPr lang="en-IN" dirty="0"/>
          </a:p>
        </p:txBody>
      </p:sp>
      <p:sp>
        <p:nvSpPr>
          <p:cNvPr id="4" name="Google Shape;518;p60"/>
          <p:cNvSpPr txBox="1">
            <a:spLocks/>
          </p:cNvSpPr>
          <p:nvPr/>
        </p:nvSpPr>
        <p:spPr>
          <a:xfrm>
            <a:off x="228600" y="4001620"/>
            <a:ext cx="8382000" cy="100180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667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52425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 smtClean="0">
                <a:solidFill>
                  <a:srgbClr val="C00000"/>
                </a:solidFill>
                <a:latin typeface="Calibri" panose="020F0502020204030204" pitchFamily="34" charset="0"/>
                <a:ea typeface="Century"/>
                <a:cs typeface="Calibri" panose="020F0502020204030204" pitchFamily="34" charset="0"/>
                <a:sym typeface="Century"/>
              </a:rPr>
              <a:t>Do blended for learner connect  </a:t>
            </a:r>
            <a:endParaRPr lang="en-IN" b="1" dirty="0">
              <a:solidFill>
                <a:srgbClr val="C00000"/>
              </a:solidFill>
              <a:latin typeface="Calibri" panose="020F0502020204030204" pitchFamily="34" charset="0"/>
              <a:ea typeface="Century"/>
              <a:cs typeface="Calibri" panose="020F0502020204030204" pitchFamily="34" charset="0"/>
              <a:sym typeface="Century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 smtClean="0">
                <a:solidFill>
                  <a:srgbClr val="C00000"/>
                </a:solidFill>
                <a:latin typeface="Calibri" panose="020F0502020204030204" pitchFamily="34" charset="0"/>
                <a:ea typeface="Century"/>
                <a:cs typeface="Calibri" panose="020F0502020204030204" pitchFamily="34" charset="0"/>
                <a:sym typeface="Century"/>
              </a:rPr>
              <a:t>Exploit </a:t>
            </a:r>
            <a:r>
              <a:rPr lang="en-IN" b="1" dirty="0">
                <a:solidFill>
                  <a:srgbClr val="C00000"/>
                </a:solidFill>
                <a:latin typeface="Calibri" panose="020F0502020204030204" pitchFamily="34" charset="0"/>
                <a:ea typeface="Century"/>
                <a:cs typeface="Calibri" panose="020F0502020204030204" pitchFamily="34" charset="0"/>
                <a:sym typeface="Century"/>
              </a:rPr>
              <a:t>power of analytics </a:t>
            </a:r>
            <a:r>
              <a:rPr lang="en-IN" b="1" dirty="0" smtClean="0">
                <a:solidFill>
                  <a:srgbClr val="C00000"/>
                </a:solidFill>
                <a:latin typeface="Calibri" panose="020F0502020204030204" pitchFamily="34" charset="0"/>
                <a:ea typeface="Century"/>
                <a:cs typeface="Calibri" panose="020F0502020204030204" pitchFamily="34" charset="0"/>
                <a:sym typeface="Century"/>
              </a:rPr>
              <a:t>to identify </a:t>
            </a:r>
            <a:r>
              <a:rPr lang="en-IN" b="1" dirty="0">
                <a:solidFill>
                  <a:srgbClr val="C00000"/>
                </a:solidFill>
                <a:latin typeface="Calibri" panose="020F0502020204030204" pitchFamily="34" charset="0"/>
                <a:ea typeface="Century"/>
                <a:cs typeface="Calibri" panose="020F0502020204030204" pitchFamily="34" charset="0"/>
                <a:sym typeface="Century"/>
              </a:rPr>
              <a:t>learner engagement </a:t>
            </a:r>
            <a:r>
              <a:rPr lang="en-IN" b="1" dirty="0" smtClean="0">
                <a:solidFill>
                  <a:srgbClr val="C00000"/>
                </a:solidFill>
                <a:latin typeface="Calibri" panose="020F0502020204030204" pitchFamily="34" charset="0"/>
                <a:ea typeface="Century"/>
                <a:cs typeface="Calibri" panose="020F0502020204030204" pitchFamily="34" charset="0"/>
                <a:sym typeface="Century"/>
              </a:rPr>
              <a:t>and adapt course</a:t>
            </a:r>
            <a:endParaRPr lang="en-IN" b="1" dirty="0">
              <a:solidFill>
                <a:srgbClr val="C00000"/>
              </a:solidFill>
              <a:latin typeface="Calibri" panose="020F0502020204030204" pitchFamily="34" charset="0"/>
              <a:ea typeface="Century"/>
              <a:cs typeface="Calibri" panose="020F0502020204030204" pitchFamily="34" charset="0"/>
              <a:sym typeface="Century"/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Provide </a:t>
            </a:r>
            <a:r>
              <a:rPr lang="en-IN" b="1" dirty="0" smtClean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customized response </a:t>
            </a:r>
            <a:r>
              <a:rPr lang="en-IN" b="1" dirty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to learner actions</a:t>
            </a:r>
            <a:r>
              <a:rPr lang="en-IN" b="1" dirty="0" smtClean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.</a:t>
            </a:r>
            <a:endParaRPr lang="en-IN" b="1" dirty="0">
              <a:solidFill>
                <a:srgbClr val="C00000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522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82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738" name="Google Shape;738;p82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/>
              <a:t>Overall </a:t>
            </a:r>
            <a:r>
              <a:rPr lang="en-US" dirty="0"/>
              <a:t>Evidence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b="1" i="1" dirty="0">
                <a:ea typeface="Calibri"/>
                <a:cs typeface="Calibri"/>
                <a:sym typeface="Calibri"/>
              </a:rPr>
              <a:t>ET601Tx </a:t>
            </a:r>
            <a:r>
              <a:rPr lang="en-IN" dirty="0">
                <a:ea typeface="Calibri"/>
                <a:cs typeface="Calibri"/>
                <a:sym typeface="Calibri"/>
              </a:rPr>
              <a:t>: Jan- Mar 2016, 5500 participants, </a:t>
            </a:r>
            <a:r>
              <a:rPr lang="en-IN" dirty="0" err="1">
                <a:ea typeface="Calibri"/>
                <a:cs typeface="Calibri"/>
                <a:sym typeface="Calibri"/>
              </a:rPr>
              <a:t>engg</a:t>
            </a:r>
            <a:r>
              <a:rPr lang="en-IN" dirty="0">
                <a:ea typeface="Calibri"/>
                <a:cs typeface="Calibri"/>
                <a:sym typeface="Calibri"/>
              </a:rPr>
              <a:t> instructors </a:t>
            </a:r>
          </a:p>
          <a:p>
            <a:pPr lvl="0">
              <a:spcBef>
                <a:spcPts val="18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IN" dirty="0">
                <a:ea typeface="Calibri"/>
                <a:cs typeface="Calibri"/>
                <a:sym typeface="Calibri"/>
              </a:rPr>
              <a:t>Active participants: 67% </a:t>
            </a:r>
          </a:p>
          <a:p>
            <a:pPr marL="0" lvl="0" indent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IN" dirty="0">
                <a:ea typeface="Calibri"/>
                <a:cs typeface="Calibri"/>
                <a:sym typeface="Calibri"/>
              </a:rPr>
              <a:t>(participated in at least one activity) </a:t>
            </a:r>
          </a:p>
          <a:p>
            <a:pPr marL="0" lvl="0" indent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lang="en-IN" u="sng" dirty="0"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IN" u="sng" dirty="0">
                <a:ea typeface="Calibri"/>
                <a:cs typeface="Calibri"/>
                <a:sym typeface="Calibri"/>
              </a:rPr>
              <a:t>Persistence rate: 37% </a:t>
            </a:r>
            <a:r>
              <a:rPr lang="en-IN" dirty="0">
                <a:ea typeface="Calibri"/>
                <a:cs typeface="Calibri"/>
                <a:sym typeface="Calibri"/>
              </a:rPr>
              <a:t> </a:t>
            </a:r>
          </a:p>
          <a:p>
            <a:pPr marL="0" lvl="0" indent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IN" dirty="0">
                <a:ea typeface="Calibri"/>
                <a:cs typeface="Calibri"/>
                <a:sym typeface="Calibri"/>
              </a:rPr>
              <a:t>(completed all activities / active participants) </a:t>
            </a:r>
            <a:endParaRPr lang="en-IN" b="1" u="sng" dirty="0">
              <a:ea typeface="Calibri"/>
              <a:cs typeface="Calibri"/>
              <a:sym typeface="Calibri"/>
            </a:endParaRPr>
          </a:p>
          <a:p>
            <a:pPr lvl="0">
              <a:spcBef>
                <a:spcPts val="180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IN" dirty="0">
                <a:ea typeface="Calibri"/>
                <a:cs typeface="Calibri"/>
                <a:sym typeface="Calibri"/>
              </a:rPr>
              <a:t>Completion rate: 23% </a:t>
            </a:r>
          </a:p>
          <a:p>
            <a:pPr marL="0" lvl="0" indent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</a:pPr>
            <a:r>
              <a:rPr lang="en-IN" dirty="0">
                <a:ea typeface="Calibri"/>
                <a:cs typeface="Calibri"/>
                <a:sym typeface="Calibri"/>
              </a:rPr>
              <a:t>(completed all activities / registered participants) </a:t>
            </a:r>
            <a:endParaRPr lang="en-IN" b="1" u="sng" dirty="0"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192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82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738" name="Google Shape;738;p82"/>
          <p:cNvSpPr txBox="1">
            <a:spLocks noGrp="1"/>
          </p:cNvSpPr>
          <p:nvPr>
            <p:ph type="body" sz="quarter" idx="10"/>
          </p:nvPr>
        </p:nvSpPr>
        <p:spPr>
          <a:xfrm>
            <a:off x="486000" y="438150"/>
            <a:ext cx="7134000" cy="466594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/>
              <a:t>What LCM model does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Guidance on </a:t>
            </a:r>
            <a:r>
              <a:rPr lang="en-US" dirty="0" smtClean="0"/>
              <a:t>designing and implementing learner-</a:t>
            </a:r>
            <a:r>
              <a:rPr lang="en-US" dirty="0" err="1" smtClean="0"/>
              <a:t>centred</a:t>
            </a:r>
            <a:r>
              <a:rPr lang="en-US" dirty="0" smtClean="0"/>
              <a:t> MOOCs</a:t>
            </a:r>
            <a:endParaRPr lang="en-US" dirty="0"/>
          </a:p>
          <a:p>
            <a:pPr lvl="1"/>
            <a:r>
              <a:rPr lang="en-US" dirty="0" smtClean="0"/>
              <a:t>New pedagogical elements to be created, adapting </a:t>
            </a:r>
            <a:r>
              <a:rPr lang="en-US" dirty="0"/>
              <a:t>existing </a:t>
            </a:r>
            <a:r>
              <a:rPr lang="en-US" dirty="0" smtClean="0"/>
              <a:t>elements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Guidance on </a:t>
            </a:r>
            <a:r>
              <a:rPr lang="en-US" dirty="0" smtClean="0"/>
              <a:t>what interactions to expect during MOOC</a:t>
            </a:r>
            <a:endParaRPr lang="en-US" dirty="0"/>
          </a:p>
          <a:p>
            <a:pPr lvl="1"/>
            <a:r>
              <a:rPr lang="en-US" dirty="0"/>
              <a:t>Student-Instructor, Student-Student</a:t>
            </a:r>
          </a:p>
          <a:p>
            <a:pPr lvl="1"/>
            <a:endParaRPr lang="en-US" dirty="0"/>
          </a:p>
          <a:p>
            <a:r>
              <a:rPr lang="en-US" dirty="0"/>
              <a:t>Focus on </a:t>
            </a:r>
            <a:r>
              <a:rPr lang="en-US" dirty="0" smtClean="0"/>
              <a:t>supporting instructor’s effort</a:t>
            </a:r>
            <a:endParaRPr lang="en-US" dirty="0"/>
          </a:p>
          <a:p>
            <a:pPr lvl="1"/>
            <a:r>
              <a:rPr lang="en-US" dirty="0"/>
              <a:t>Make MOOCs less daunting</a:t>
            </a:r>
          </a:p>
        </p:txBody>
      </p:sp>
    </p:spTree>
    <p:extLst>
      <p:ext uri="{BB962C8B-B14F-4D97-AF65-F5344CB8AC3E}">
        <p14:creationId xmlns:p14="http://schemas.microsoft.com/office/powerpoint/2010/main" val="187596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0A7A5-0D08-469E-B95B-6F4F1103621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A mapping from f2f scenario 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07600" y="1123200"/>
            <a:ext cx="3531000" cy="358215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 smtClean="0"/>
              <a:t>f2f classroom </a:t>
            </a:r>
            <a:r>
              <a:rPr lang="en-IN" b="1" dirty="0"/>
              <a:t>s</a:t>
            </a:r>
            <a:r>
              <a:rPr lang="en-IN" b="1" dirty="0" smtClean="0"/>
              <a:t>cenario</a:t>
            </a:r>
            <a:endParaRPr lang="en-IN" b="1"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IN" dirty="0"/>
              <a:t>Lectures and Demos</a:t>
            </a: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IN" dirty="0"/>
              <a:t>Assignments and Activities</a:t>
            </a: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IN" dirty="0"/>
              <a:t>Instructor-Learner interaction</a:t>
            </a: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IN" dirty="0"/>
              <a:t>Learner-Learner interaction</a:t>
            </a: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IN" dirty="0"/>
              <a:t>Additional Readings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IN" dirty="0"/>
              <a:t>Exams and </a:t>
            </a:r>
            <a:r>
              <a:rPr lang="en-IN" dirty="0" smtClean="0"/>
              <a:t>Assessment</a:t>
            </a:r>
            <a:endParaRPr lang="en-IN" dirty="0"/>
          </a:p>
        </p:txBody>
      </p:sp>
      <p:sp>
        <p:nvSpPr>
          <p:cNvPr id="5" name="Google Shape;359;p45"/>
          <p:cNvSpPr txBox="1">
            <a:spLocks/>
          </p:cNvSpPr>
          <p:nvPr/>
        </p:nvSpPr>
        <p:spPr>
          <a:xfrm>
            <a:off x="4191000" y="1047750"/>
            <a:ext cx="4854975" cy="387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en-IN" sz="2000" b="1" dirty="0" smtClean="0"/>
              <a:t>LCM Model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en-IN" sz="2000" dirty="0" smtClean="0"/>
              <a:t>Learning Dialogues (</a:t>
            </a:r>
            <a:r>
              <a:rPr lang="en-IN" sz="2000" dirty="0" err="1" smtClean="0"/>
              <a:t>LeD</a:t>
            </a:r>
            <a:r>
              <a:rPr lang="en-IN" sz="2000" dirty="0" smtClean="0"/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en-IN" sz="2000" dirty="0" smtClean="0"/>
              <a:t>Learning by Doing (</a:t>
            </a:r>
            <a:r>
              <a:rPr lang="en-IN" sz="2000" dirty="0" err="1" smtClean="0"/>
              <a:t>LbD</a:t>
            </a:r>
            <a:r>
              <a:rPr lang="en-IN" sz="2000" dirty="0" smtClean="0"/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en-IN" sz="2000" dirty="0" smtClean="0"/>
              <a:t>Response and Feedback (RF)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en-IN" sz="2000" dirty="0" smtClean="0"/>
              <a:t>Learning experience Interactions (</a:t>
            </a:r>
            <a:r>
              <a:rPr lang="en-IN" sz="2000" dirty="0" err="1" smtClean="0"/>
              <a:t>LxI</a:t>
            </a:r>
            <a:r>
              <a:rPr lang="en-IN" sz="2000" dirty="0" smtClean="0"/>
              <a:t>)</a:t>
            </a:r>
          </a:p>
          <a:p>
            <a: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 charset="0"/>
              <a:buNone/>
            </a:pPr>
            <a:r>
              <a:rPr lang="en-IN" sz="2000" dirty="0" smtClean="0"/>
              <a:t>Learning extensions (</a:t>
            </a:r>
            <a:r>
              <a:rPr lang="en-IN" sz="2000" dirty="0" err="1" smtClean="0"/>
              <a:t>LxT</a:t>
            </a:r>
            <a:r>
              <a:rPr lang="en-IN" sz="2000" dirty="0" smtClean="0"/>
              <a:t>)</a:t>
            </a:r>
          </a:p>
          <a:p>
            <a:pPr marL="0" indent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</a:pPr>
            <a:r>
              <a:rPr lang="en-IN" sz="2000" dirty="0" smtClean="0"/>
              <a:t>Knowledge Consolidation (KC)</a:t>
            </a:r>
            <a:endParaRPr lang="en-IN" sz="2000" dirty="0"/>
          </a:p>
        </p:txBody>
      </p:sp>
      <p:cxnSp>
        <p:nvCxnSpPr>
          <p:cNvPr id="7" name="Google Shape;366;p45"/>
          <p:cNvCxnSpPr/>
          <p:nvPr/>
        </p:nvCxnSpPr>
        <p:spPr>
          <a:xfrm>
            <a:off x="2819400" y="1885950"/>
            <a:ext cx="145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366;p45"/>
          <p:cNvCxnSpPr/>
          <p:nvPr/>
        </p:nvCxnSpPr>
        <p:spPr>
          <a:xfrm flipV="1">
            <a:off x="3429000" y="2335337"/>
            <a:ext cx="838200" cy="78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366;p45"/>
          <p:cNvCxnSpPr/>
          <p:nvPr/>
        </p:nvCxnSpPr>
        <p:spPr>
          <a:xfrm flipV="1">
            <a:off x="3733800" y="2876550"/>
            <a:ext cx="533400" cy="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366;p45"/>
          <p:cNvCxnSpPr/>
          <p:nvPr/>
        </p:nvCxnSpPr>
        <p:spPr>
          <a:xfrm flipV="1">
            <a:off x="3505200" y="3325937"/>
            <a:ext cx="762000" cy="78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366;p45"/>
          <p:cNvCxnSpPr/>
          <p:nvPr/>
        </p:nvCxnSpPr>
        <p:spPr>
          <a:xfrm flipV="1">
            <a:off x="2743200" y="3859336"/>
            <a:ext cx="1524000" cy="781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66;p45"/>
          <p:cNvCxnSpPr/>
          <p:nvPr/>
        </p:nvCxnSpPr>
        <p:spPr>
          <a:xfrm flipV="1">
            <a:off x="3048000" y="4400550"/>
            <a:ext cx="1219200" cy="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34874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82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738" name="Google Shape;738;p82"/>
          <p:cNvSpPr txBox="1">
            <a:spLocks noGrp="1"/>
          </p:cNvSpPr>
          <p:nvPr>
            <p:ph type="body" sz="quarter" idx="10"/>
          </p:nvPr>
        </p:nvSpPr>
        <p:spPr>
          <a:xfrm>
            <a:off x="486000" y="438150"/>
            <a:ext cx="7134000" cy="466594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/>
              <a:t>Implementation of LCM model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822" r="42500" b="43326"/>
          <a:stretch/>
        </p:blipFill>
        <p:spPr>
          <a:xfrm>
            <a:off x="279600" y="1096861"/>
            <a:ext cx="5257800" cy="2667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3810000" y="3173964"/>
            <a:ext cx="5055000" cy="190500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dirty="0" smtClean="0">
                <a:ea typeface="Calibri"/>
                <a:cs typeface="Calibri"/>
                <a:sym typeface="Calibri"/>
              </a:rPr>
              <a:t>Courses:</a:t>
            </a:r>
            <a:endParaRPr lang="en-IN" dirty="0">
              <a:ea typeface="Calibri"/>
              <a:cs typeface="Calibri"/>
              <a:sym typeface="Calibri"/>
            </a:endParaRPr>
          </a:p>
          <a:p>
            <a:r>
              <a:rPr lang="en-US" dirty="0"/>
              <a:t>Effective </a:t>
            </a:r>
            <a:r>
              <a:rPr lang="en-US" dirty="0" smtClean="0"/>
              <a:t>teaching &amp; learning CS </a:t>
            </a:r>
            <a:r>
              <a:rPr lang="en-US" dirty="0"/>
              <a:t>in Schools</a:t>
            </a:r>
          </a:p>
          <a:p>
            <a:r>
              <a:rPr lang="en-US" dirty="0"/>
              <a:t>Foundation Program in ICT in Education</a:t>
            </a:r>
          </a:p>
          <a:p>
            <a:r>
              <a:rPr lang="en-US" dirty="0"/>
              <a:t>Pedagogy for Online and Blended Learning</a:t>
            </a:r>
          </a:p>
          <a:p>
            <a:r>
              <a:rPr lang="en-US" dirty="0"/>
              <a:t>Basic 3D Animation using </a:t>
            </a:r>
            <a:r>
              <a:rPr lang="en-US" dirty="0" smtClean="0"/>
              <a:t>Blender</a:t>
            </a:r>
            <a:endParaRPr lang="en-US" dirty="0"/>
          </a:p>
          <a:p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IN" dirty="0"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IN" dirty="0" smtClean="0"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79600" y="3955979"/>
            <a:ext cx="253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 smtClean="0">
                <a:solidFill>
                  <a:srgbClr val="C00000"/>
                </a:solidFill>
              </a:rPr>
              <a:t>Screenshot of course on NPTEL platform</a:t>
            </a:r>
            <a:endParaRPr lang="en-IN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46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More on LCM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47750"/>
            <a:ext cx="7757475" cy="369436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26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069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pPr/>
              <a:t>27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81000" y="915566"/>
            <a:ext cx="7791400" cy="432048"/>
          </a:xfrm>
        </p:spPr>
        <p:txBody>
          <a:bodyPr/>
          <a:lstStyle/>
          <a:p>
            <a:pPr marL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500"/>
              <a:buNone/>
            </a:pPr>
            <a:r>
              <a:rPr lang="en-US" sz="1800" dirty="0" smtClean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For more info: </a:t>
            </a:r>
          </a:p>
          <a:p>
            <a:pPr marL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500"/>
              <a:buNone/>
            </a:pPr>
            <a:endParaRPr lang="en-US" sz="1800" dirty="0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88" t="10499" r="61865" b="62418"/>
          <a:stretch/>
        </p:blipFill>
        <p:spPr>
          <a:xfrm>
            <a:off x="1763688" y="1447691"/>
            <a:ext cx="5472608" cy="22322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39552" y="4248838"/>
            <a:ext cx="7791400" cy="432048"/>
          </a:xfrm>
          <a:prstGeom prst="rect">
            <a:avLst/>
          </a:prstGeom>
        </p:spPr>
        <p:txBody>
          <a:bodyPr/>
          <a:lstStyle>
            <a:lvl1pPr marL="268288" indent="-268288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Calibri" panose="020F0502020204030204" pitchFamily="34" charset="0"/>
              <a:buChar char="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176213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•"/>
              <a:tabLst>
                <a:tab pos="719138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500"/>
              <a:buFont typeface="Wingdings" panose="05000000000000000000" pitchFamily="2" charset="2"/>
              <a:buNone/>
            </a:pPr>
            <a:endParaRPr lang="en-US" sz="1800" dirty="0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26747" y="3939904"/>
            <a:ext cx="7791400" cy="432048"/>
          </a:xfrm>
          <a:prstGeom prst="rect">
            <a:avLst/>
          </a:prstGeom>
        </p:spPr>
        <p:txBody>
          <a:bodyPr/>
          <a:lstStyle>
            <a:lvl1pPr marL="268288" indent="-268288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Calibri" panose="020F0502020204030204" pitchFamily="34" charset="0"/>
              <a:buChar char="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176213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•"/>
              <a:tabLst>
                <a:tab pos="719138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500"/>
              <a:buFont typeface="Wingdings" panose="05000000000000000000" pitchFamily="2" charset="2"/>
              <a:buNone/>
            </a:pPr>
            <a:r>
              <a:rPr lang="en-US" sz="1800" dirty="0" smtClean="0">
                <a:solidFill>
                  <a:prstClr val="black"/>
                </a:solidFill>
                <a:ea typeface="Calibri"/>
                <a:cs typeface="Calibri"/>
                <a:sym typeface="Calibri"/>
                <a:hlinkClick r:id="rId3"/>
              </a:rPr>
              <a:t>www.et.iitb.ac.in</a:t>
            </a:r>
            <a:r>
              <a:rPr lang="en-US" sz="1800" dirty="0" smtClean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 </a:t>
            </a:r>
          </a:p>
          <a:p>
            <a:pPr mar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500"/>
              <a:buFont typeface="Wingdings" panose="05000000000000000000" pitchFamily="2" charset="2"/>
              <a:buNone/>
            </a:pPr>
            <a:r>
              <a:rPr lang="en-US" sz="1800" dirty="0" smtClean="0">
                <a:solidFill>
                  <a:prstClr val="black"/>
                </a:solidFill>
                <a:ea typeface="Calibri"/>
                <a:cs typeface="Calibri"/>
                <a:sym typeface="Calibri"/>
                <a:hlinkClick r:id="rId4"/>
              </a:rPr>
              <a:t>sahanamurthy@iitb.ac.in</a:t>
            </a:r>
            <a:r>
              <a:rPr lang="en-US" sz="1800" dirty="0" smtClean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 </a:t>
            </a:r>
            <a:endParaRPr lang="en-US" sz="1800" dirty="0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58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3</a:t>
            </a:fld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481078"/>
            <a:ext cx="7467600" cy="466594"/>
          </a:xfrm>
        </p:spPr>
        <p:txBody>
          <a:bodyPr/>
          <a:lstStyle/>
          <a:p>
            <a:r>
              <a:rPr lang="en-IN" sz="3000" dirty="0" smtClean="0"/>
              <a:t>Teacher Use of Educational Technology (TUET) </a:t>
            </a:r>
            <a:endParaRPr lang="en-IN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56" y="1101607"/>
            <a:ext cx="5253350" cy="26131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0" y="2106259"/>
            <a:ext cx="2819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IN" sz="2000" dirty="0" smtClean="0">
                <a:solidFill>
                  <a:srgbClr val="C00000"/>
                </a:solidFill>
              </a:rPr>
              <a:t>Context - MOOCs</a:t>
            </a:r>
          </a:p>
          <a:p>
            <a:pPr algn="ctr">
              <a:spcBef>
                <a:spcPts val="600"/>
              </a:spcBef>
            </a:pPr>
            <a:r>
              <a:rPr lang="en-IN" sz="2000" dirty="0" smtClean="0">
                <a:solidFill>
                  <a:srgbClr val="C00000"/>
                </a:solidFill>
              </a:rPr>
              <a:t>Faculty Professional Dev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6019800" y="1851346"/>
            <a:ext cx="2895600" cy="1371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395784" y="3943350"/>
            <a:ext cx="806241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C00000"/>
                </a:solidFill>
              </a:rPr>
              <a:t>This talk – How can instructors design and conduct their own </a:t>
            </a:r>
          </a:p>
          <a:p>
            <a:pPr algn="ctr"/>
            <a:r>
              <a:rPr lang="en-IN" sz="2400" b="1" dirty="0" smtClean="0">
                <a:solidFill>
                  <a:srgbClr val="C00000"/>
                </a:solidFill>
              </a:rPr>
              <a:t>learner-centric MOOCs (without much difficulty)</a:t>
            </a:r>
            <a:endParaRPr lang="en-I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09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4</a:t>
            </a:fld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 MOOCs are ubiquitous, beneficial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07600" y="1123200"/>
            <a:ext cx="8484000" cy="3582150"/>
          </a:xfrm>
        </p:spPr>
        <p:txBody>
          <a:bodyPr/>
          <a:lstStyle/>
          <a:p>
            <a:pPr marL="180975" lvl="0" indent="-180975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IN" dirty="0"/>
              <a:t>Provide access to information anytime, anywhere</a:t>
            </a:r>
          </a:p>
          <a:p>
            <a:pPr marL="180975" lvl="0" indent="-180975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IN" dirty="0"/>
              <a:t>Technology platforms to support scale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IN" dirty="0"/>
          </a:p>
          <a:p>
            <a:pPr marL="180975" lvl="0" indent="-180975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IN" dirty="0"/>
              <a:t>Existing platforms </a:t>
            </a:r>
            <a:r>
              <a:rPr lang="en-IN" dirty="0" smtClean="0"/>
              <a:t>- Coursera</a:t>
            </a:r>
            <a:r>
              <a:rPr lang="en-IN" dirty="0"/>
              <a:t>, </a:t>
            </a:r>
            <a:r>
              <a:rPr lang="en-IN" dirty="0" err="1" smtClean="0"/>
              <a:t>FutureLearn</a:t>
            </a:r>
            <a:r>
              <a:rPr lang="en-IN" dirty="0" smtClean="0"/>
              <a:t>, </a:t>
            </a:r>
            <a:r>
              <a:rPr lang="en-IN" dirty="0" err="1" smtClean="0"/>
              <a:t>edX</a:t>
            </a:r>
            <a:r>
              <a:rPr lang="en-IN" dirty="0" smtClean="0"/>
              <a:t> …</a:t>
            </a:r>
          </a:p>
          <a:p>
            <a:pPr marL="180975" lvl="0" indent="-180975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en-IN" dirty="0"/>
          </a:p>
          <a:p>
            <a:pPr marL="180975" lvl="0" indent="-180975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IN" dirty="0" smtClean="0"/>
              <a:t>In India – </a:t>
            </a:r>
            <a:r>
              <a:rPr lang="en-IN" dirty="0" err="1" smtClean="0"/>
              <a:t>IITBombayX</a:t>
            </a:r>
            <a:r>
              <a:rPr lang="en-IN" dirty="0" smtClean="0"/>
              <a:t>, NPTEL/</a:t>
            </a:r>
            <a:r>
              <a:rPr lang="en-IN" dirty="0" err="1" smtClean="0"/>
              <a:t>Swayam</a:t>
            </a:r>
            <a:r>
              <a:rPr lang="en-IN" dirty="0" smtClean="0"/>
              <a:t>: 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r>
              <a:rPr lang="en-IN" dirty="0" smtClean="0"/>
              <a:t>1500</a:t>
            </a:r>
            <a:r>
              <a:rPr lang="en-IN" dirty="0"/>
              <a:t>+ </a:t>
            </a:r>
            <a:r>
              <a:rPr lang="en-IN" dirty="0" smtClean="0"/>
              <a:t>courses 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r>
              <a:rPr lang="en-IN" dirty="0" smtClean="0"/>
              <a:t>40K</a:t>
            </a:r>
            <a:r>
              <a:rPr lang="en-IN" dirty="0"/>
              <a:t>+ hours of </a:t>
            </a:r>
            <a:r>
              <a:rPr lang="en-IN" dirty="0" smtClean="0"/>
              <a:t>video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r>
              <a:rPr lang="en-IN" dirty="0" smtClean="0"/>
              <a:t>330M</a:t>
            </a:r>
            <a:r>
              <a:rPr lang="en-IN" dirty="0"/>
              <a:t>+ </a:t>
            </a:r>
            <a:r>
              <a:rPr lang="en-IN" dirty="0" err="1"/>
              <a:t>youtube</a:t>
            </a:r>
            <a:r>
              <a:rPr lang="en-IN" dirty="0"/>
              <a:t> </a:t>
            </a:r>
            <a:r>
              <a:rPr lang="en-IN" dirty="0" smtClean="0"/>
              <a:t>views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r>
              <a:rPr lang="en-IN" dirty="0"/>
              <a:t>C</a:t>
            </a:r>
            <a:r>
              <a:rPr lang="en-IN" dirty="0" smtClean="0"/>
              <a:t>ertification since 2014: 4.2million </a:t>
            </a:r>
            <a:r>
              <a:rPr lang="en-IN" dirty="0" err="1" smtClean="0"/>
              <a:t>enrollments</a:t>
            </a:r>
            <a:r>
              <a:rPr lang="en-IN" dirty="0" smtClean="0"/>
              <a:t>, 270000+ exam registrations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863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5</a:t>
            </a:fld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Is that enough?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07600" y="1276350"/>
            <a:ext cx="7264800" cy="3429000"/>
          </a:xfrm>
        </p:spPr>
        <p:txBody>
          <a:bodyPr/>
          <a:lstStyle/>
          <a:p>
            <a:pPr marL="0" indent="0" algn="ctr">
              <a:buSzPct val="100000"/>
              <a:buNone/>
            </a:pPr>
            <a:r>
              <a:rPr lang="en-IN" sz="2400" dirty="0" smtClean="0"/>
              <a:t>A typical MOOC has lecture </a:t>
            </a:r>
            <a:r>
              <a:rPr lang="en-IN" sz="2400" dirty="0"/>
              <a:t>videos, </a:t>
            </a:r>
            <a:r>
              <a:rPr lang="en-IN" sz="2400" dirty="0" smtClean="0"/>
              <a:t>exercises</a:t>
            </a:r>
            <a:r>
              <a:rPr lang="en-IN" sz="2400" dirty="0"/>
              <a:t>, </a:t>
            </a:r>
            <a:r>
              <a:rPr lang="en-IN" sz="2400" dirty="0" smtClean="0"/>
              <a:t>discussion </a:t>
            </a:r>
            <a:r>
              <a:rPr lang="en-IN" sz="2400" dirty="0"/>
              <a:t>forums and </a:t>
            </a:r>
            <a:r>
              <a:rPr lang="en-IN" sz="2400" dirty="0" smtClean="0"/>
              <a:t>assessment</a:t>
            </a:r>
            <a:r>
              <a:rPr lang="en-IN" sz="2400" dirty="0"/>
              <a:t>. </a:t>
            </a:r>
            <a:endParaRPr lang="en-IN" sz="2400" dirty="0" smtClean="0"/>
          </a:p>
          <a:p>
            <a:pPr marL="0" indent="0" algn="ctr">
              <a:buSzPct val="100000"/>
              <a:buNone/>
            </a:pPr>
            <a:endParaRPr lang="en-IN" sz="2400" dirty="0"/>
          </a:p>
          <a:p>
            <a:pPr marL="0" indent="0" algn="ctr">
              <a:buSzPct val="100000"/>
              <a:buNone/>
            </a:pPr>
            <a:r>
              <a:rPr lang="en-IN" sz="2400" dirty="0" smtClean="0"/>
              <a:t>What’s missing?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1777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6</a:t>
            </a:fld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What’s missing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07600" y="1123200"/>
            <a:ext cx="7417200" cy="3582150"/>
          </a:xfrm>
        </p:spPr>
        <p:txBody>
          <a:bodyPr/>
          <a:lstStyle/>
          <a:p>
            <a:pPr marL="0" indent="0">
              <a:buSzPct val="100000"/>
              <a:buNone/>
            </a:pPr>
            <a:r>
              <a:rPr lang="en-IN" sz="2400" dirty="0"/>
              <a:t>Attention to learner motivation </a:t>
            </a:r>
            <a:endParaRPr lang="en-IN" sz="2400" dirty="0" smtClean="0"/>
          </a:p>
          <a:p>
            <a:pPr marL="0" indent="0">
              <a:buSzPct val="100000"/>
              <a:buNone/>
            </a:pPr>
            <a:r>
              <a:rPr lang="en-IN" sz="2400" dirty="0" smtClean="0"/>
              <a:t>Getting learners to express their reasoning </a:t>
            </a:r>
          </a:p>
          <a:p>
            <a:pPr marL="0" indent="0">
              <a:buSzPct val="100000"/>
              <a:buNone/>
            </a:pPr>
            <a:r>
              <a:rPr lang="en-IN" sz="2400" dirty="0" smtClean="0"/>
              <a:t>Opportunities for immediate micro-application</a:t>
            </a:r>
          </a:p>
          <a:p>
            <a:pPr marL="0" indent="0">
              <a:buSzPct val="100000"/>
              <a:buNone/>
            </a:pPr>
            <a:r>
              <a:rPr lang="en-IN" sz="2400" dirty="0" smtClean="0"/>
              <a:t>Formative assessment and instant feedback </a:t>
            </a:r>
          </a:p>
          <a:p>
            <a:pPr marL="0" indent="0">
              <a:buSzPct val="100000"/>
              <a:buNone/>
            </a:pPr>
            <a:r>
              <a:rPr lang="en-IN" sz="2400" dirty="0" smtClean="0"/>
              <a:t>Explicit activities to foster peer-learning</a:t>
            </a:r>
          </a:p>
          <a:p>
            <a:pPr marL="0" indent="0">
              <a:buSzPct val="100000"/>
              <a:buNone/>
            </a:pPr>
            <a:r>
              <a:rPr lang="en-IN" sz="2400" dirty="0" smtClean="0"/>
              <a:t>Ensuring learner connect during the MOOC </a:t>
            </a:r>
          </a:p>
          <a:p>
            <a:pPr marL="0" indent="0">
              <a:buSzPct val="100000"/>
              <a:buNone/>
            </a:pPr>
            <a:endParaRPr lang="en-IN" sz="2400" dirty="0" smtClean="0"/>
          </a:p>
          <a:p>
            <a:pPr marL="0" lvl="0" indent="0">
              <a:buSzPct val="100000"/>
              <a:buNone/>
            </a:pPr>
            <a:r>
              <a:rPr lang="en" sz="2400" i="1" dirty="0">
                <a:solidFill>
                  <a:srgbClr val="C00000"/>
                </a:solidFill>
              </a:rPr>
              <a:t>Established theories of How People </a:t>
            </a:r>
            <a:r>
              <a:rPr lang="en" sz="2400" i="1" dirty="0" smtClean="0">
                <a:solidFill>
                  <a:srgbClr val="C00000"/>
                </a:solidFill>
              </a:rPr>
              <a:t>Learn </a:t>
            </a:r>
            <a:r>
              <a:rPr lang="en" sz="2400" i="1" dirty="0">
                <a:solidFill>
                  <a:srgbClr val="C00000"/>
                </a:solidFill>
              </a:rPr>
              <a:t>is </a:t>
            </a:r>
            <a:r>
              <a:rPr lang="en" sz="2400" i="1" dirty="0" smtClean="0">
                <a:solidFill>
                  <a:srgbClr val="C00000"/>
                </a:solidFill>
              </a:rPr>
              <a:t>missing</a:t>
            </a:r>
            <a:endParaRPr lang="en" sz="2400" i="1" dirty="0">
              <a:solidFill>
                <a:srgbClr val="C00000"/>
              </a:solidFill>
            </a:endParaRPr>
          </a:p>
          <a:p>
            <a:pPr marL="0" indent="0">
              <a:buSzPct val="100000"/>
              <a:buNone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319916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0A7A5-0D08-469E-B95B-6F4F1103621D}" type="slidenum">
              <a:rPr lang="en-IN" smtClean="0"/>
              <a:t>7</a:t>
            </a:fld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Known challenges 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1200150"/>
            <a:ext cx="7341000" cy="3352800"/>
          </a:xfrm>
        </p:spPr>
        <p:txBody>
          <a:bodyPr/>
          <a:lstStyle/>
          <a:p>
            <a:pPr marL="457200" indent="-355600"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IN" dirty="0" smtClean="0">
                <a:latin typeface="+mj-lt"/>
                <a:cs typeface="Calibri" panose="020F0502020204030204" pitchFamily="34" charset="0"/>
              </a:rPr>
              <a:t>Funnel </a:t>
            </a:r>
            <a:r>
              <a:rPr lang="en-IN" dirty="0">
                <a:latin typeface="+mj-lt"/>
                <a:cs typeface="Calibri" panose="020F0502020204030204" pitchFamily="34" charset="0"/>
              </a:rPr>
              <a:t>of participation (</a:t>
            </a:r>
            <a:r>
              <a:rPr lang="en-IN" dirty="0" err="1">
                <a:latin typeface="+mj-lt"/>
                <a:cs typeface="Calibri" panose="020F0502020204030204" pitchFamily="34" charset="0"/>
              </a:rPr>
              <a:t>Clow</a:t>
            </a:r>
            <a:r>
              <a:rPr lang="en-IN" dirty="0">
                <a:latin typeface="+mj-lt"/>
                <a:cs typeface="Calibri" panose="020F0502020204030204" pitchFamily="34" charset="0"/>
              </a:rPr>
              <a:t>, </a:t>
            </a:r>
            <a:r>
              <a:rPr lang="en-IN" dirty="0" smtClean="0">
                <a:latin typeface="+mj-lt"/>
                <a:cs typeface="Calibri" panose="020F0502020204030204" pitchFamily="34" charset="0"/>
              </a:rPr>
              <a:t>2013) </a:t>
            </a:r>
            <a:endParaRPr lang="en" dirty="0" smtClean="0">
              <a:latin typeface="+mj-lt"/>
            </a:endParaRPr>
          </a:p>
          <a:p>
            <a:pPr marL="457200" indent="-355600"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" dirty="0" smtClean="0">
                <a:latin typeface="+mj-lt"/>
              </a:rPr>
              <a:t>Poor instructional design (</a:t>
            </a:r>
            <a:r>
              <a:rPr lang="en-IN" dirty="0" err="1" smtClean="0">
                <a:latin typeface="+mj-lt"/>
                <a:cs typeface="Calibri" panose="020F0502020204030204" pitchFamily="34" charset="0"/>
              </a:rPr>
              <a:t>Margaryan</a:t>
            </a:r>
            <a:r>
              <a:rPr lang="en-IN" dirty="0" smtClean="0">
                <a:latin typeface="+mj-lt"/>
                <a:cs typeface="Calibri" panose="020F0502020204030204" pitchFamily="34" charset="0"/>
              </a:rPr>
              <a:t> </a:t>
            </a:r>
            <a:r>
              <a:rPr lang="en-IN" dirty="0">
                <a:latin typeface="+mj-lt"/>
                <a:cs typeface="Calibri" panose="020F0502020204030204" pitchFamily="34" charset="0"/>
              </a:rPr>
              <a:t>et. al., </a:t>
            </a:r>
            <a:r>
              <a:rPr lang="en-IN" dirty="0" smtClean="0">
                <a:latin typeface="+mj-lt"/>
                <a:cs typeface="Calibri" panose="020F0502020204030204" pitchFamily="34" charset="0"/>
              </a:rPr>
              <a:t>2015)</a:t>
            </a:r>
            <a:endParaRPr lang="en" dirty="0" smtClean="0">
              <a:latin typeface="+mj-lt"/>
            </a:endParaRPr>
          </a:p>
          <a:p>
            <a:pPr marL="101600" indent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lang="en" dirty="0" smtClean="0">
              <a:latin typeface="+mj-lt"/>
            </a:endParaRPr>
          </a:p>
          <a:p>
            <a:pPr marL="457200" indent="-355600"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" dirty="0" smtClean="0">
                <a:latin typeface="+mj-lt"/>
              </a:rPr>
              <a:t>Common </a:t>
            </a:r>
            <a:r>
              <a:rPr lang="en" dirty="0">
                <a:latin typeface="+mj-lt"/>
              </a:rPr>
              <a:t>MOOC problems may persist - low student engagement, low participation in discussion </a:t>
            </a:r>
            <a:r>
              <a:rPr lang="en" dirty="0" smtClean="0">
                <a:latin typeface="+mj-lt"/>
              </a:rPr>
              <a:t>forums</a:t>
            </a:r>
            <a:endParaRPr lang="en" dirty="0">
              <a:latin typeface="+mj-lt"/>
            </a:endParaRPr>
          </a:p>
          <a:p>
            <a:pPr marL="457200" lvl="0" indent="-355600"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" dirty="0" smtClean="0">
                <a:latin typeface="+mj-lt"/>
              </a:rPr>
              <a:t>Problems </a:t>
            </a:r>
            <a:r>
              <a:rPr lang="en" dirty="0">
                <a:latin typeface="+mj-lt"/>
              </a:rPr>
              <a:t>of engagement </a:t>
            </a:r>
            <a:r>
              <a:rPr lang="en" dirty="0" smtClean="0">
                <a:latin typeface="+mj-lt"/>
              </a:rPr>
              <a:t>worsen </a:t>
            </a:r>
            <a:r>
              <a:rPr lang="en" dirty="0">
                <a:latin typeface="+mj-lt"/>
              </a:rPr>
              <a:t>in a MOOC setting -  distance, scale and diversity of learners are all high</a:t>
            </a:r>
          </a:p>
        </p:txBody>
      </p:sp>
    </p:spTree>
    <p:extLst>
      <p:ext uri="{BB962C8B-B14F-4D97-AF65-F5344CB8AC3E}">
        <p14:creationId xmlns:p14="http://schemas.microsoft.com/office/powerpoint/2010/main" val="373419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0A7A5-0D08-469E-B95B-6F4F1103621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Need – Learner Centric MOOCs 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07600" y="1352550"/>
            <a:ext cx="7341000" cy="33528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dirty="0"/>
              <a:t>Not sufficient to focus only on the technology features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dirty="0"/>
              <a:t>Not effective to mimic a typical classroom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IN" sz="24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IN" sz="2400"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rPr lang="en-IN" sz="2400" i="1" dirty="0" smtClean="0">
                <a:solidFill>
                  <a:srgbClr val="0000FF"/>
                </a:solidFill>
              </a:rPr>
              <a:t>Need to help instructors:</a:t>
            </a:r>
            <a:r>
              <a:rPr lang="en-IN" sz="2400" dirty="0" smtClean="0">
                <a:solidFill>
                  <a:srgbClr val="0000FF"/>
                </a:solidFill>
              </a:rPr>
              <a:t> </a:t>
            </a:r>
            <a:endParaRPr lang="en-IN" sz="2400" dirty="0">
              <a:solidFill>
                <a:srgbClr val="0000FF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rPr lang="en-IN" sz="2400" dirty="0">
                <a:solidFill>
                  <a:srgbClr val="0000FF"/>
                </a:solidFill>
              </a:rPr>
              <a:t>Incorporate learner-centric approaches </a:t>
            </a:r>
            <a:endParaRPr lang="en-IN" sz="2400" dirty="0" smtClean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rPr lang="en-IN" sz="2400" dirty="0" smtClean="0">
                <a:solidFill>
                  <a:srgbClr val="0000FF"/>
                </a:solidFill>
              </a:rPr>
              <a:t>using technology affordances</a:t>
            </a:r>
            <a:endParaRPr lang="en-IN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50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32" y="1088404"/>
            <a:ext cx="5503336" cy="3171414"/>
          </a:xfrm>
        </p:spPr>
      </p:pic>
      <p:sp>
        <p:nvSpPr>
          <p:cNvPr id="330" name="Google Shape;330;p43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Learner-Centric MOOC (LCM) Model</a:t>
            </a:r>
            <a:endParaRPr sz="3600" dirty="0"/>
          </a:p>
        </p:txBody>
      </p:sp>
      <p:sp>
        <p:nvSpPr>
          <p:cNvPr id="4" name="Google Shape;518;p60"/>
          <p:cNvSpPr txBox="1">
            <a:spLocks/>
          </p:cNvSpPr>
          <p:nvPr/>
        </p:nvSpPr>
        <p:spPr>
          <a:xfrm>
            <a:off x="76200" y="4400550"/>
            <a:ext cx="8915400" cy="381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667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52425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IN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for design and implementation of MOOCs with learner-centric basis </a:t>
            </a:r>
            <a:endParaRPr lang="en-IN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5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6831</TotalTime>
  <Words>804</Words>
  <Application>Microsoft Office PowerPoint</Application>
  <PresentationFormat>On-screen Show (16:9)</PresentationFormat>
  <Paragraphs>189</Paragraphs>
  <Slides>27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Century</vt:lpstr>
      <vt:lpstr>Noto Sans Symbols</vt:lpstr>
      <vt:lpstr>Wingdings</vt:lpstr>
      <vt:lpstr>Master layout</vt:lpstr>
      <vt:lpstr>Designing Learner Centric MOOCs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Sridhar Iyer</dc:creator>
  <cp:lastModifiedBy>Sahana Murthy</cp:lastModifiedBy>
  <cp:revision>91</cp:revision>
  <dcterms:created xsi:type="dcterms:W3CDTF">2017-09-18T06:50:29Z</dcterms:created>
  <dcterms:modified xsi:type="dcterms:W3CDTF">2019-07-07T08:33:42Z</dcterms:modified>
</cp:coreProperties>
</file>